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13"/>
  </p:notesMasterIdLst>
  <p:sldIdLst>
    <p:sldId id="256" r:id="rId3"/>
    <p:sldId id="257" r:id="rId4"/>
    <p:sldId id="258" r:id="rId5"/>
    <p:sldId id="269" r:id="rId6"/>
    <p:sldId id="262" r:id="rId7"/>
    <p:sldId id="265" r:id="rId8"/>
    <p:sldId id="266" r:id="rId9"/>
    <p:sldId id="264" r:id="rId10"/>
    <p:sldId id="267" r:id="rId11"/>
    <p:sldId id="268" r:id="rId12"/>
  </p:sldIdLst>
  <p:sldSz cx="12192000" cy="6858000"/>
  <p:notesSz cx="6858000" cy="9144000"/>
  <p:custDataLst>
    <p:tags r:id="rId17"/>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0" d="100"/>
          <a:sy n="70" d="100"/>
        </p:scale>
        <p:origin x="498"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7.xml"/><Relationship Id="rId8" Type="http://schemas.openxmlformats.org/officeDocument/2006/relationships/slide" Target="slides/slide6.xml"/><Relationship Id="rId7" Type="http://schemas.openxmlformats.org/officeDocument/2006/relationships/slide" Target="slides/slide5.xml"/><Relationship Id="rId6" Type="http://schemas.openxmlformats.org/officeDocument/2006/relationships/slide" Target="slides/slide4.xml"/><Relationship Id="rId5" Type="http://schemas.openxmlformats.org/officeDocument/2006/relationships/slide" Target="slides/slide3.xml"/><Relationship Id="rId4" Type="http://schemas.openxmlformats.org/officeDocument/2006/relationships/slide" Target="slides/slide2.xml"/><Relationship Id="rId3" Type="http://schemas.openxmlformats.org/officeDocument/2006/relationships/slide" Target="slides/slide1.xml"/><Relationship Id="rId2" Type="http://schemas.openxmlformats.org/officeDocument/2006/relationships/theme" Target="theme/theme1.xml"/><Relationship Id="rId17" Type="http://schemas.openxmlformats.org/officeDocument/2006/relationships/tags" Target="tags/tag1.xml"/><Relationship Id="rId16" Type="http://schemas.openxmlformats.org/officeDocument/2006/relationships/tableStyles" Target="tableStyles.xml"/><Relationship Id="rId15" Type="http://schemas.openxmlformats.org/officeDocument/2006/relationships/viewProps" Target="viewProps.xml"/><Relationship Id="rId14" Type="http://schemas.openxmlformats.org/officeDocument/2006/relationships/presProps" Target="presProps.xml"/><Relationship Id="rId13" Type="http://schemas.openxmlformats.org/officeDocument/2006/relationships/notesMaster" Target="notesMasters/notesMaster1.xml"/><Relationship Id="rId12" Type="http://schemas.openxmlformats.org/officeDocument/2006/relationships/slide" Target="slides/slide10.xml"/><Relationship Id="rId11" Type="http://schemas.openxmlformats.org/officeDocument/2006/relationships/slide" Target="slides/slide9.xml"/><Relationship Id="rId10" Type="http://schemas.openxmlformats.org/officeDocument/2006/relationships/slide" Target="slides/slide8.xml"/><Relationship Id="rId1" Type="http://schemas.openxmlformats.org/officeDocument/2006/relationships/slideMaster" Target="slideMasters/slide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8613E1E-34E0-4926-9639-28D7CDA25AE4}"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3E8739F-1E3A-46C8-B9A0-7DB66F73CEC7}"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lang="zh-CN" altLang="en-US"/>
              <a:t>单击此处编辑母版标题样式</a:t>
            </a:r>
            <a:endParaRPr lang="zh-CN" altLang="en-US"/>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endParaRPr lang="zh-CN" altLang="en-US"/>
          </a:p>
        </p:txBody>
      </p:sp>
      <p:sp>
        <p:nvSpPr>
          <p:cNvPr id="4" name="日期占位符 3"/>
          <p:cNvSpPr>
            <a:spLocks noGrp="1"/>
          </p:cNvSpPr>
          <p:nvPr>
            <p:ph type="dt" sz="half" idx="10"/>
          </p:nvPr>
        </p:nvSpPr>
        <p:spPr/>
        <p:txBody>
          <a:bodyPr/>
          <a:lstStyle/>
          <a:p>
            <a:fld id="{D4D918EB-BF79-41EC-89C5-4431288465F5}"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4" name="日期占位符 3"/>
          <p:cNvSpPr>
            <a:spLocks noGrp="1"/>
          </p:cNvSpPr>
          <p:nvPr>
            <p:ph type="dt" sz="half" idx="10"/>
          </p:nvPr>
        </p:nvSpPr>
        <p:spPr/>
        <p:txBody>
          <a:bodyPr/>
          <a:lstStyle/>
          <a:p>
            <a:fld id="{44B1EE6D-CC82-4C3D-86DB-8EA0AFDE86B2}"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4" name="日期占位符 3"/>
          <p:cNvSpPr>
            <a:spLocks noGrp="1"/>
          </p:cNvSpPr>
          <p:nvPr>
            <p:ph type="dt" sz="half" idx="10"/>
          </p:nvPr>
        </p:nvSpPr>
        <p:spPr/>
        <p:txBody>
          <a:bodyPr/>
          <a:lstStyle/>
          <a:p>
            <a:fld id="{85F40950-8120-4DD6-90E9-A84E7040462A}"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内容占位符 2"/>
          <p:cNvSpPr>
            <a:spLocks noGrp="1"/>
          </p:cNvSpPr>
          <p:nvPr>
            <p:ph idx="1"/>
          </p:nvPr>
        </p:nvSpPr>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4" name="日期占位符 3"/>
          <p:cNvSpPr>
            <a:spLocks noGrp="1"/>
          </p:cNvSpPr>
          <p:nvPr>
            <p:ph type="dt" sz="half" idx="10"/>
          </p:nvPr>
        </p:nvSpPr>
        <p:spPr/>
        <p:txBody>
          <a:bodyPr/>
          <a:lstStyle/>
          <a:p>
            <a:fld id="{27696191-A3EB-4BF6-BDCB-67D96D0829B0}"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1709738"/>
            <a:ext cx="10515600" cy="2852737"/>
          </a:xfrm>
        </p:spPr>
        <p:txBody>
          <a:bodyPr anchor="b"/>
          <a:lstStyle>
            <a:lvl1pPr>
              <a:defRPr sz="6000"/>
            </a:lvl1pPr>
          </a:lstStyle>
          <a:p>
            <a:r>
              <a:rPr lang="zh-CN" altLang="en-US"/>
              <a:t>单击此处编辑母版标题样式</a:t>
            </a:r>
            <a:endParaRPr lang="zh-CN" altLang="en-US"/>
          </a:p>
        </p:txBody>
      </p:sp>
      <p:sp>
        <p:nvSpPr>
          <p:cNvPr id="3" name="文本占位符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单击此处编辑母版文本样式</a:t>
            </a:r>
            <a:endParaRPr lang="zh-CN" altLang="en-US"/>
          </a:p>
        </p:txBody>
      </p:sp>
      <p:sp>
        <p:nvSpPr>
          <p:cNvPr id="4" name="日期占位符 3"/>
          <p:cNvSpPr>
            <a:spLocks noGrp="1"/>
          </p:cNvSpPr>
          <p:nvPr>
            <p:ph type="dt" sz="half" idx="10"/>
          </p:nvPr>
        </p:nvSpPr>
        <p:spPr/>
        <p:txBody>
          <a:bodyPr/>
          <a:lstStyle/>
          <a:p>
            <a:fld id="{16EDBBE9-B319-48BD-A14D-EB412394F641}"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内容占位符 2"/>
          <p:cNvSpPr>
            <a:spLocks noGrp="1"/>
          </p:cNvSpPr>
          <p:nvPr>
            <p:ph sz="half" idx="1"/>
          </p:nvPr>
        </p:nvSpPr>
        <p:spPr>
          <a:xfrm>
            <a:off x="838200" y="1825625"/>
            <a:ext cx="5181600" cy="4351338"/>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4" name="内容占位符 3"/>
          <p:cNvSpPr>
            <a:spLocks noGrp="1"/>
          </p:cNvSpPr>
          <p:nvPr>
            <p:ph sz="half" idx="2"/>
          </p:nvPr>
        </p:nvSpPr>
        <p:spPr>
          <a:xfrm>
            <a:off x="6172200" y="1825625"/>
            <a:ext cx="5181600" cy="4351338"/>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5" name="日期占位符 4"/>
          <p:cNvSpPr>
            <a:spLocks noGrp="1"/>
          </p:cNvSpPr>
          <p:nvPr>
            <p:ph type="dt" sz="half" idx="10"/>
          </p:nvPr>
        </p:nvSpPr>
        <p:spPr/>
        <p:txBody>
          <a:bodyPr/>
          <a:lstStyle/>
          <a:p>
            <a:fld id="{F3F8F440-055D-464C-96CC-DCC19D3555DB}" type="datetime1">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endParaRPr lang="zh-CN" altLang="en-US"/>
          </a:p>
        </p:txBody>
      </p:sp>
      <p:sp>
        <p:nvSpPr>
          <p:cNvPr id="4" name="内容占位符 3"/>
          <p:cNvSpPr>
            <a:spLocks noGrp="1"/>
          </p:cNvSpPr>
          <p:nvPr>
            <p:ph sz="half" idx="2"/>
          </p:nvPr>
        </p:nvSpPr>
        <p:spPr>
          <a:xfrm>
            <a:off x="839788" y="2505075"/>
            <a:ext cx="5157787" cy="3684588"/>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5" name="文本占位符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endParaRPr lang="zh-CN" altLang="en-US"/>
          </a:p>
        </p:txBody>
      </p:sp>
      <p:sp>
        <p:nvSpPr>
          <p:cNvPr id="6" name="内容占位符 5"/>
          <p:cNvSpPr>
            <a:spLocks noGrp="1"/>
          </p:cNvSpPr>
          <p:nvPr>
            <p:ph sz="quarter" idx="4"/>
          </p:nvPr>
        </p:nvSpPr>
        <p:spPr>
          <a:xfrm>
            <a:off x="6172200" y="2505075"/>
            <a:ext cx="5183188" cy="3684588"/>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7" name="日期占位符 6"/>
          <p:cNvSpPr>
            <a:spLocks noGrp="1"/>
          </p:cNvSpPr>
          <p:nvPr>
            <p:ph type="dt" sz="half" idx="10"/>
          </p:nvPr>
        </p:nvSpPr>
        <p:spPr/>
        <p:txBody>
          <a:bodyPr/>
          <a:lstStyle/>
          <a:p>
            <a:fld id="{95AD1F3A-1F5E-42A6-BE2D-E57949BDD7F9}" type="datetime1">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日期占位符 2"/>
          <p:cNvSpPr>
            <a:spLocks noGrp="1"/>
          </p:cNvSpPr>
          <p:nvPr>
            <p:ph type="dt" sz="half" idx="10"/>
          </p:nvPr>
        </p:nvSpPr>
        <p:spPr/>
        <p:txBody>
          <a:bodyPr/>
          <a:lstStyle/>
          <a:p>
            <a:fld id="{2CB86B0C-5FBC-434B-B3DE-714660B055E9}" type="datetime1">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D36CBC8F-1942-4B40-8D64-A27CDDBD4DAB}" type="datetime1">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endParaRPr lang="zh-CN" altLang="en-US"/>
          </a:p>
        </p:txBody>
      </p:sp>
      <p:sp>
        <p:nvSpPr>
          <p:cNvPr id="3" name="内容占位符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endParaRPr lang="zh-CN" altLang="en-US"/>
          </a:p>
        </p:txBody>
      </p:sp>
      <p:sp>
        <p:nvSpPr>
          <p:cNvPr id="5" name="日期占位符 4"/>
          <p:cNvSpPr>
            <a:spLocks noGrp="1"/>
          </p:cNvSpPr>
          <p:nvPr>
            <p:ph type="dt" sz="half" idx="10"/>
          </p:nvPr>
        </p:nvSpPr>
        <p:spPr/>
        <p:txBody>
          <a:bodyPr/>
          <a:lstStyle/>
          <a:p>
            <a:fld id="{78202266-56CF-489D-8661-D93BCC4B5490}" type="datetime1">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endParaRPr lang="zh-CN" altLang="en-US"/>
          </a:p>
        </p:txBody>
      </p:sp>
      <p:sp>
        <p:nvSpPr>
          <p:cNvPr id="3" name="图片占位符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endParaRPr lang="zh-CN" altLang="en-US"/>
          </a:p>
        </p:txBody>
      </p:sp>
      <p:sp>
        <p:nvSpPr>
          <p:cNvPr id="5" name="日期占位符 4"/>
          <p:cNvSpPr>
            <a:spLocks noGrp="1"/>
          </p:cNvSpPr>
          <p:nvPr>
            <p:ph type="dt" sz="half" idx="10"/>
          </p:nvPr>
        </p:nvSpPr>
        <p:spPr/>
        <p:txBody>
          <a:bodyPr/>
          <a:lstStyle/>
          <a:p>
            <a:fld id="{7817799F-65C3-4644-BBA2-642F0DD53060}" type="datetime1">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zh-CN" altLang="en-US"/>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7F10A0E-8456-450C-AC45-EAA7A4242FAE}" type="datetime1">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10513E9-3AF8-46C6-89EF-706BF1C1CFB6}"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sp>
        <p:nvSpPr>
          <p:cNvPr id="3" name="内容占位符 2"/>
          <p:cNvSpPr>
            <a:spLocks noGrp="1"/>
          </p:cNvSpPr>
          <p:nvPr>
            <p:ph idx="1"/>
          </p:nvPr>
        </p:nvSpPr>
        <p:spPr>
          <a:xfrm>
            <a:off x="694677" y="1872832"/>
            <a:ext cx="10515600" cy="4351338"/>
          </a:xfrm>
        </p:spPr>
        <p:txBody>
          <a:bodyPr>
            <a:normAutofit/>
          </a:bodyPr>
          <a:lstStyle/>
          <a:p>
            <a:pPr algn="ctr">
              <a:lnSpc>
                <a:spcPct val="150000"/>
              </a:lnSpc>
              <a:spcBef>
                <a:spcPts val="0"/>
              </a:spcBef>
            </a:pPr>
            <a:r>
              <a:rPr lang="zh-CN" altLang="en-US" sz="4000" b="1" dirty="0">
                <a:solidFill>
                  <a:srgbClr val="FFC000"/>
                </a:solidFill>
                <a:latin typeface="微软雅黑" panose="020B0503020204020204" pitchFamily="34" charset="-122"/>
                <a:ea typeface="微软雅黑" panose="020B0503020204020204" pitchFamily="34" charset="-122"/>
              </a:rPr>
              <a:t>无锡市第十批教学能手评审说明</a:t>
            </a:r>
            <a:endParaRPr lang="en-US" altLang="zh-CN" sz="4000" b="1" dirty="0">
              <a:solidFill>
                <a:srgbClr val="FFC000"/>
              </a:solidFill>
              <a:latin typeface="微软雅黑" panose="020B0503020204020204" pitchFamily="34" charset="-122"/>
              <a:ea typeface="微软雅黑" panose="020B0503020204020204" pitchFamily="34" charset="-122"/>
            </a:endParaRPr>
          </a:p>
          <a:p>
            <a:pPr algn="ctr">
              <a:lnSpc>
                <a:spcPct val="150000"/>
              </a:lnSpc>
              <a:spcBef>
                <a:spcPts val="0"/>
              </a:spcBef>
            </a:pPr>
            <a:endParaRPr lang="en-US" altLang="zh-CN" sz="3600" b="1" dirty="0">
              <a:solidFill>
                <a:srgbClr val="FFC000"/>
              </a:solidFill>
              <a:latin typeface="微软雅黑" panose="020B0503020204020204" pitchFamily="34" charset="-122"/>
              <a:ea typeface="微软雅黑" panose="020B0503020204020204" pitchFamily="34" charset="-122"/>
            </a:endParaRPr>
          </a:p>
          <a:p>
            <a:pPr algn="ctr">
              <a:lnSpc>
                <a:spcPct val="150000"/>
              </a:lnSpc>
              <a:spcBef>
                <a:spcPts val="0"/>
              </a:spcBef>
            </a:pPr>
            <a:endParaRPr lang="en-US" altLang="zh-CN" sz="3600" b="1" dirty="0">
              <a:solidFill>
                <a:srgbClr val="FFC000"/>
              </a:solidFill>
              <a:latin typeface="微软雅黑" panose="020B0503020204020204" pitchFamily="34" charset="-122"/>
              <a:ea typeface="微软雅黑" panose="020B0503020204020204" pitchFamily="34" charset="-122"/>
            </a:endParaRPr>
          </a:p>
          <a:p>
            <a:pPr algn="ctr">
              <a:lnSpc>
                <a:spcPct val="150000"/>
              </a:lnSpc>
              <a:spcBef>
                <a:spcPts val="0"/>
              </a:spcBef>
            </a:pPr>
            <a:r>
              <a:rPr lang="en-US" altLang="zh-CN" b="1" dirty="0">
                <a:solidFill>
                  <a:srgbClr val="FFC000"/>
                </a:solidFill>
                <a:latin typeface="微软雅黑" panose="020B0503020204020204" pitchFamily="34" charset="-122"/>
                <a:ea typeface="微软雅黑" panose="020B0503020204020204" pitchFamily="34" charset="-122"/>
              </a:rPr>
              <a:t>2023.6.28</a:t>
            </a:r>
            <a:endParaRPr lang="zh-CN" altLang="en-US" b="1" dirty="0">
              <a:solidFill>
                <a:srgbClr val="FFC000"/>
              </a:solidFill>
              <a:latin typeface="微软雅黑" panose="020B0503020204020204" pitchFamily="34" charset="-122"/>
              <a:ea typeface="微软雅黑" panose="020B0503020204020204" pitchFamily="34" charset="-122"/>
            </a:endParaRPr>
          </a:p>
        </p:txBody>
      </p:sp>
      <p:sp>
        <p:nvSpPr>
          <p:cNvPr id="2" name="页脚占位符 1"/>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graphicFrame>
        <p:nvGraphicFramePr>
          <p:cNvPr id="4" name="内容占位符 3"/>
          <p:cNvGraphicFramePr>
            <a:graphicFrameLocks noGrp="1"/>
          </p:cNvGraphicFramePr>
          <p:nvPr>
            <p:ph idx="1"/>
          </p:nvPr>
        </p:nvGraphicFramePr>
        <p:xfrm>
          <a:off x="467832" y="646935"/>
          <a:ext cx="11602249" cy="1211636"/>
        </p:xfrm>
        <a:graphic>
          <a:graphicData uri="http://schemas.openxmlformats.org/drawingml/2006/table">
            <a:tbl>
              <a:tblPr>
                <a:tableStyleId>{5C22544A-7EE6-4342-B048-85BDC9FD1C3A}</a:tableStyleId>
              </a:tblPr>
              <a:tblGrid>
                <a:gridCol w="414208"/>
                <a:gridCol w="432022"/>
                <a:gridCol w="552276"/>
                <a:gridCol w="494375"/>
                <a:gridCol w="757153"/>
                <a:gridCol w="948668"/>
                <a:gridCol w="1193567"/>
                <a:gridCol w="653226"/>
                <a:gridCol w="639966"/>
                <a:gridCol w="1056936"/>
                <a:gridCol w="906064"/>
                <a:gridCol w="672294"/>
                <a:gridCol w="586912"/>
                <a:gridCol w="1114960"/>
                <a:gridCol w="583593"/>
                <a:gridCol w="596029"/>
              </a:tblGrid>
              <a:tr h="1211636">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序号</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a:effectLst/>
                          <a:latin typeface="微软雅黑" panose="020B0503020204020204" pitchFamily="34" charset="-122"/>
                          <a:ea typeface="微软雅黑" panose="020B0503020204020204" pitchFamily="34" charset="-122"/>
                        </a:rPr>
                        <a:t>地区</a:t>
                      </a:r>
                      <a:endParaRPr lang="zh-CN" sz="1100" kern="10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姓名</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性别</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身份证号码</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出生年月</a:t>
                      </a:r>
                      <a:endParaRPr lang="en-US" altLang="zh-CN" sz="1400" kern="100" dirty="0">
                        <a:effectLst/>
                        <a:latin typeface="微软雅黑" panose="020B0503020204020204" pitchFamily="34" charset="-122"/>
                        <a:ea typeface="微软雅黑" panose="020B0503020204020204" pitchFamily="34" charset="-122"/>
                      </a:endParaRPr>
                    </a:p>
                    <a:p>
                      <a:pPr algn="ctr">
                        <a:lnSpc>
                          <a:spcPts val="2000"/>
                        </a:lnSpc>
                      </a:pPr>
                      <a:r>
                        <a:rPr lang="zh-CN" sz="1400" kern="100" dirty="0">
                          <a:effectLst/>
                          <a:latin typeface="微软雅黑" panose="020B0503020204020204" pitchFamily="34" charset="-122"/>
                          <a:ea typeface="微软雅黑" panose="020B0503020204020204" pitchFamily="34" charset="-122"/>
                        </a:rPr>
                        <a:t>（</a:t>
                      </a:r>
                      <a:r>
                        <a:rPr lang="en-US" sz="1400" kern="100" dirty="0">
                          <a:effectLst/>
                          <a:latin typeface="微软雅黑" panose="020B0503020204020204" pitchFamily="34" charset="-122"/>
                          <a:ea typeface="微软雅黑" panose="020B0503020204020204" pitchFamily="34" charset="-122"/>
                        </a:rPr>
                        <a:t>198001</a:t>
                      </a:r>
                      <a:r>
                        <a:rPr lang="zh-CN" sz="1400" kern="100" dirty="0">
                          <a:effectLst/>
                          <a:latin typeface="微软雅黑" panose="020B0503020204020204" pitchFamily="34" charset="-122"/>
                          <a:ea typeface="微软雅黑" panose="020B0503020204020204" pitchFamily="34" charset="-122"/>
                        </a:rPr>
                        <a:t>）</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工作单位（完整名称）</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任教学段</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a:effectLst/>
                          <a:latin typeface="微软雅黑" panose="020B0503020204020204" pitchFamily="34" charset="-122"/>
                          <a:ea typeface="微软雅黑" panose="020B0503020204020204" pitchFamily="34" charset="-122"/>
                        </a:rPr>
                        <a:t>任教学科</a:t>
                      </a:r>
                      <a:endParaRPr lang="zh-CN" sz="1100" kern="10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任教专业名称及专业代码（仅职教填写）</a:t>
                      </a:r>
                      <a:endParaRPr lang="zh-CN" sz="1100" kern="100" dirty="0">
                        <a:effectLst/>
                        <a:latin typeface="微软雅黑" panose="020B0503020204020204" pitchFamily="34" charset="-122"/>
                        <a:ea typeface="微软雅黑" panose="020B0503020204020204" pitchFamily="34" charset="-122"/>
                      </a:endParaRPr>
                    </a:p>
                  </a:txBody>
                  <a:tcPr marL="54462" marR="54462" marT="0" marB="0"/>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参加工作时间（例：</a:t>
                      </a:r>
                      <a:r>
                        <a:rPr lang="en-US" sz="1400" kern="100" dirty="0">
                          <a:effectLst/>
                          <a:latin typeface="微软雅黑" panose="020B0503020204020204" pitchFamily="34" charset="-122"/>
                          <a:ea typeface="微软雅黑" panose="020B0503020204020204" pitchFamily="34" charset="-122"/>
                        </a:rPr>
                        <a:t>200001</a:t>
                      </a:r>
                      <a:r>
                        <a:rPr lang="zh-CN" sz="1400" kern="100" dirty="0">
                          <a:effectLst/>
                          <a:latin typeface="微软雅黑" panose="020B0503020204020204" pitchFamily="34" charset="-122"/>
                          <a:ea typeface="微软雅黑" panose="020B0503020204020204" pitchFamily="34" charset="-122"/>
                        </a:rPr>
                        <a:t>）</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专业技术职务</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学术荣誉</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获评年月（例：</a:t>
                      </a:r>
                      <a:r>
                        <a:rPr lang="en-US" sz="1400" kern="100" dirty="0">
                          <a:effectLst/>
                          <a:latin typeface="微软雅黑" panose="020B0503020204020204" pitchFamily="34" charset="-122"/>
                          <a:ea typeface="微软雅黑" panose="020B0503020204020204" pitchFamily="34" charset="-122"/>
                        </a:rPr>
                        <a:t>200001</a:t>
                      </a:r>
                      <a:r>
                        <a:rPr lang="zh-CN" sz="1400" kern="100" dirty="0">
                          <a:effectLst/>
                          <a:latin typeface="微软雅黑" panose="020B0503020204020204" pitchFamily="34" charset="-122"/>
                          <a:ea typeface="微软雅黑" panose="020B0503020204020204" pitchFamily="34" charset="-122"/>
                        </a:rPr>
                        <a:t>）</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是否破格</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c>
                  <a:txBody>
                    <a:bodyPr/>
                    <a:lstStyle/>
                    <a:p>
                      <a:pPr algn="ctr">
                        <a:lnSpc>
                          <a:spcPts val="2000"/>
                        </a:lnSpc>
                      </a:pPr>
                      <a:r>
                        <a:rPr lang="zh-CN" sz="1400" kern="100" dirty="0">
                          <a:effectLst/>
                          <a:latin typeface="微软雅黑" panose="020B0503020204020204" pitchFamily="34" charset="-122"/>
                          <a:ea typeface="微软雅黑" panose="020B0503020204020204" pitchFamily="34" charset="-122"/>
                        </a:rPr>
                        <a:t>备注</a:t>
                      </a:r>
                      <a:endParaRPr lang="zh-CN" sz="1100" kern="100" dirty="0">
                        <a:effectLst/>
                        <a:latin typeface="微软雅黑" panose="020B0503020204020204" pitchFamily="34" charset="-122"/>
                        <a:ea typeface="微软雅黑" panose="020B0503020204020204" pitchFamily="34" charset="-122"/>
                      </a:endParaRPr>
                    </a:p>
                  </a:txBody>
                  <a:tcPr marL="54462" marR="54462" marT="0" marB="0" anchor="ctr"/>
                </a:tc>
              </a:tr>
            </a:tbl>
          </a:graphicData>
        </a:graphic>
      </p:graphicFrame>
      <p:sp>
        <p:nvSpPr>
          <p:cNvPr id="6" name="文本框 5"/>
          <p:cNvSpPr txBox="1"/>
          <p:nvPr/>
        </p:nvSpPr>
        <p:spPr>
          <a:xfrm>
            <a:off x="1100470" y="242358"/>
            <a:ext cx="8158361" cy="310598"/>
          </a:xfrm>
          <a:prstGeom prst="rect">
            <a:avLst/>
          </a:prstGeom>
          <a:noFill/>
        </p:spPr>
        <p:txBody>
          <a:bodyPr wrap="square">
            <a:spAutoFit/>
          </a:bodyPr>
          <a:lstStyle/>
          <a:p>
            <a:pPr algn="ctr">
              <a:lnSpc>
                <a:spcPts val="1700"/>
              </a:lnSpc>
              <a:spcBef>
                <a:spcPts val="1200"/>
              </a:spcBef>
              <a:spcAft>
                <a:spcPts val="1200"/>
              </a:spcAft>
            </a:pPr>
            <a:r>
              <a:rPr lang="zh-CN" altLang="zh-CN" sz="1800" b="1" kern="100" dirty="0">
                <a:solidFill>
                  <a:srgbClr val="FFC000"/>
                </a:solidFill>
                <a:effectLst/>
                <a:latin typeface="微软雅黑" panose="020B0503020204020204" pitchFamily="34" charset="-122"/>
                <a:ea typeface="微软雅黑" panose="020B0503020204020204" pitchFamily="34" charset="-122"/>
              </a:rPr>
              <a:t>第十批无锡市中小学教学能手推荐人员花名册</a:t>
            </a:r>
            <a:r>
              <a:rPr lang="zh-CN" altLang="en-US" sz="1800" b="1" kern="100" dirty="0">
                <a:solidFill>
                  <a:srgbClr val="FFC000"/>
                </a:solidFill>
                <a:effectLst/>
                <a:latin typeface="微软雅黑" panose="020B0503020204020204" pitchFamily="34" charset="-122"/>
                <a:ea typeface="微软雅黑" panose="020B0503020204020204" pitchFamily="34" charset="-122"/>
              </a:rPr>
              <a:t>填写要求</a:t>
            </a:r>
            <a:r>
              <a:rPr lang="zh-CN" altLang="zh-CN" sz="1800" b="1" kern="100" dirty="0">
                <a:solidFill>
                  <a:srgbClr val="FFC000"/>
                </a:solidFill>
                <a:effectLst/>
                <a:latin typeface="微软雅黑" panose="020B0503020204020204" pitchFamily="34" charset="-122"/>
                <a:ea typeface="微软雅黑" panose="020B0503020204020204" pitchFamily="34" charset="-122"/>
              </a:rPr>
              <a:t> </a:t>
            </a:r>
            <a:endParaRPr lang="zh-CN" altLang="zh-CN" sz="1050" b="1" kern="100" dirty="0">
              <a:solidFill>
                <a:srgbClr val="FFC000"/>
              </a:solidFill>
              <a:effectLst/>
              <a:latin typeface="微软雅黑" panose="020B0503020204020204" pitchFamily="34" charset="-122"/>
              <a:ea typeface="微软雅黑" panose="020B0503020204020204" pitchFamily="34" charset="-122"/>
            </a:endParaRPr>
          </a:p>
        </p:txBody>
      </p:sp>
      <p:sp>
        <p:nvSpPr>
          <p:cNvPr id="8" name="文本框 7"/>
          <p:cNvSpPr txBox="1"/>
          <p:nvPr/>
        </p:nvSpPr>
        <p:spPr>
          <a:xfrm>
            <a:off x="467832" y="1845843"/>
            <a:ext cx="11602249" cy="4570482"/>
          </a:xfrm>
          <a:prstGeom prst="rect">
            <a:avLst/>
          </a:prstGeom>
          <a:noFill/>
        </p:spPr>
        <p:txBody>
          <a:bodyPr wrap="square">
            <a:spAutoFit/>
          </a:bodyPr>
          <a:lstStyle/>
          <a:p>
            <a:pPr>
              <a:lnSpc>
                <a:spcPct val="150000"/>
              </a:lnSpc>
            </a:pPr>
            <a:r>
              <a:rPr lang="zh-CN" altLang="zh-CN" b="1" kern="100" dirty="0">
                <a:solidFill>
                  <a:srgbClr val="FFFF00"/>
                </a:solidFill>
                <a:latin typeface="微软雅黑" panose="020B0503020204020204" pitchFamily="34" charset="-122"/>
                <a:ea typeface="微软雅黑" panose="020B0503020204020204" pitchFamily="34" charset="-122"/>
              </a:rPr>
              <a:t>填写说明：</a:t>
            </a:r>
            <a:r>
              <a:rPr lang="zh-CN" altLang="en-US" b="1" kern="100" dirty="0">
                <a:solidFill>
                  <a:srgbClr val="FFFF00"/>
                </a:solidFill>
                <a:latin typeface="微软雅黑" panose="020B0503020204020204" pitchFamily="34" charset="-122"/>
                <a:ea typeface="微软雅黑" panose="020B0503020204020204" pitchFamily="34" charset="-122"/>
              </a:rPr>
              <a:t>请严格按照表格下面的填写说明填写</a:t>
            </a:r>
            <a:endParaRPr lang="en-US" altLang="zh-CN" b="1" kern="100" dirty="0">
              <a:solidFill>
                <a:srgbClr val="FFFF00"/>
              </a:solidFill>
              <a:latin typeface="微软雅黑" panose="020B0503020204020204" pitchFamily="34" charset="-122"/>
              <a:ea typeface="微软雅黑" panose="020B0503020204020204" pitchFamily="34" charset="-122"/>
            </a:endParaRPr>
          </a:p>
          <a:p>
            <a:pPr>
              <a:lnSpc>
                <a:spcPct val="150000"/>
              </a:lnSpc>
            </a:pPr>
            <a:r>
              <a:rPr lang="en-US" altLang="zh-CN" sz="1600" b="1" kern="100" dirty="0">
                <a:solidFill>
                  <a:srgbClr val="FFC000"/>
                </a:solidFill>
                <a:latin typeface="微软雅黑" panose="020B0503020204020204" pitchFamily="34" charset="-122"/>
                <a:ea typeface="微软雅黑" panose="020B0503020204020204" pitchFamily="34" charset="-122"/>
              </a:rPr>
              <a:t>1</a:t>
            </a:r>
            <a:r>
              <a:rPr lang="zh-CN" altLang="zh-CN" sz="1600" b="1" kern="100" dirty="0">
                <a:solidFill>
                  <a:srgbClr val="FFC000"/>
                </a:solidFill>
                <a:latin typeface="微软雅黑" panose="020B0503020204020204" pitchFamily="34" charset="-122"/>
                <a:ea typeface="微软雅黑" panose="020B0503020204020204" pitchFamily="34" charset="-122"/>
              </a:rPr>
              <a:t>、地区请按如下选择填写：江阴、宜兴、梁溪、锡山、惠山、滨湖、新吴、经开、直属、民办、其他。</a:t>
            </a:r>
            <a:endParaRPr lang="en-US" altLang="zh-CN" sz="1600" b="1" kern="100" dirty="0">
              <a:solidFill>
                <a:srgbClr val="FFC000"/>
              </a:solidFill>
              <a:latin typeface="微软雅黑" panose="020B0503020204020204" pitchFamily="34" charset="-122"/>
              <a:ea typeface="微软雅黑" panose="020B0503020204020204" pitchFamily="34" charset="-122"/>
            </a:endParaRPr>
          </a:p>
          <a:p>
            <a:pPr>
              <a:lnSpc>
                <a:spcPct val="150000"/>
              </a:lnSpc>
            </a:pPr>
            <a:r>
              <a:rPr lang="en-US" altLang="zh-CN" sz="1600" b="1" kern="100" dirty="0">
                <a:solidFill>
                  <a:srgbClr val="FFC000"/>
                </a:solidFill>
                <a:latin typeface="微软雅黑" panose="020B0503020204020204" pitchFamily="34" charset="-122"/>
                <a:ea typeface="微软雅黑" panose="020B0503020204020204" pitchFamily="34" charset="-122"/>
              </a:rPr>
              <a:t>2</a:t>
            </a:r>
            <a:r>
              <a:rPr lang="zh-CN" altLang="zh-CN" sz="1600" b="1" kern="100" dirty="0">
                <a:solidFill>
                  <a:srgbClr val="FFC000"/>
                </a:solidFill>
                <a:latin typeface="微软雅黑" panose="020B0503020204020204" pitchFamily="34" charset="-122"/>
                <a:ea typeface="微软雅黑" panose="020B0503020204020204" pitchFamily="34" charset="-122"/>
              </a:rPr>
              <a:t>、出生年月、参加工作时间、获评年月等日期按如下格式填写：</a:t>
            </a:r>
            <a:r>
              <a:rPr lang="en-US" altLang="zh-CN" sz="1600" b="1" kern="100" dirty="0">
                <a:solidFill>
                  <a:srgbClr val="FFC000"/>
                </a:solidFill>
                <a:latin typeface="微软雅黑" panose="020B0503020204020204" pitchFamily="34" charset="-122"/>
                <a:ea typeface="微软雅黑" panose="020B0503020204020204" pitchFamily="34" charset="-122"/>
              </a:rPr>
              <a:t>200001</a:t>
            </a:r>
            <a:r>
              <a:rPr lang="zh-CN" altLang="en-US" sz="1600" b="1" kern="100" dirty="0">
                <a:solidFill>
                  <a:srgbClr val="FFFF00"/>
                </a:solidFill>
                <a:latin typeface="微软雅黑" panose="020B0503020204020204" pitchFamily="34" charset="-122"/>
                <a:ea typeface="微软雅黑" panose="020B0503020204020204" pitchFamily="34" charset="-122"/>
              </a:rPr>
              <a:t>（均用</a:t>
            </a:r>
            <a:r>
              <a:rPr lang="en-US" altLang="zh-CN" sz="1600" b="1" kern="100" dirty="0">
                <a:solidFill>
                  <a:srgbClr val="FFFF00"/>
                </a:solidFill>
                <a:latin typeface="微软雅黑" panose="020B0503020204020204" pitchFamily="34" charset="-122"/>
                <a:ea typeface="微软雅黑" panose="020B0503020204020204" pitchFamily="34" charset="-122"/>
              </a:rPr>
              <a:t>6</a:t>
            </a:r>
            <a:r>
              <a:rPr lang="zh-CN" altLang="en-US" sz="1600" b="1" kern="100" dirty="0">
                <a:solidFill>
                  <a:srgbClr val="FFFF00"/>
                </a:solidFill>
                <a:latin typeface="微软雅黑" panose="020B0503020204020204" pitchFamily="34" charset="-122"/>
                <a:ea typeface="微软雅黑" panose="020B0503020204020204" pitchFamily="34" charset="-122"/>
              </a:rPr>
              <a:t>位数字，不空格，不加点）</a:t>
            </a:r>
            <a:endParaRPr lang="zh-CN" altLang="zh-CN" sz="1600" b="1" kern="100" dirty="0">
              <a:solidFill>
                <a:srgbClr val="FFFF00"/>
              </a:solidFill>
              <a:latin typeface="微软雅黑" panose="020B0503020204020204" pitchFamily="34" charset="-122"/>
              <a:ea typeface="微软雅黑" panose="020B0503020204020204" pitchFamily="34" charset="-122"/>
            </a:endParaRPr>
          </a:p>
          <a:p>
            <a:pPr>
              <a:lnSpc>
                <a:spcPct val="150000"/>
              </a:lnSpc>
            </a:pPr>
            <a:r>
              <a:rPr lang="en-US" altLang="zh-CN" sz="1600" b="1" kern="100" dirty="0">
                <a:solidFill>
                  <a:srgbClr val="FFC000"/>
                </a:solidFill>
                <a:latin typeface="微软雅黑" panose="020B0503020204020204" pitchFamily="34" charset="-122"/>
                <a:ea typeface="微软雅黑" panose="020B0503020204020204" pitchFamily="34" charset="-122"/>
              </a:rPr>
              <a:t>3</a:t>
            </a:r>
            <a:r>
              <a:rPr lang="zh-CN" altLang="zh-CN" sz="1600" b="1" kern="100" dirty="0">
                <a:solidFill>
                  <a:srgbClr val="FFC000"/>
                </a:solidFill>
                <a:latin typeface="微软雅黑" panose="020B0503020204020204" pitchFamily="34" charset="-122"/>
                <a:ea typeface="微软雅黑" panose="020B0503020204020204" pitchFamily="34" charset="-122"/>
              </a:rPr>
              <a:t>、工作单位请填写单位完整名称。</a:t>
            </a:r>
            <a:endParaRPr lang="en-US" altLang="zh-CN" sz="1600" b="1" kern="100" dirty="0">
              <a:solidFill>
                <a:srgbClr val="FFC000"/>
              </a:solidFill>
              <a:latin typeface="微软雅黑" panose="020B0503020204020204" pitchFamily="34" charset="-122"/>
              <a:ea typeface="微软雅黑" panose="020B0503020204020204" pitchFamily="34" charset="-122"/>
            </a:endParaRPr>
          </a:p>
          <a:p>
            <a:pPr>
              <a:lnSpc>
                <a:spcPct val="150000"/>
              </a:lnSpc>
            </a:pPr>
            <a:r>
              <a:rPr lang="en-US" altLang="zh-CN" sz="1600" b="1" kern="100" dirty="0">
                <a:solidFill>
                  <a:srgbClr val="FFC000"/>
                </a:solidFill>
                <a:latin typeface="微软雅黑" panose="020B0503020204020204" pitchFamily="34" charset="-122"/>
                <a:ea typeface="微软雅黑" panose="020B0503020204020204" pitchFamily="34" charset="-122"/>
              </a:rPr>
              <a:t>4</a:t>
            </a:r>
            <a:r>
              <a:rPr lang="zh-CN" altLang="zh-CN" sz="1600" b="1" kern="100" dirty="0">
                <a:solidFill>
                  <a:srgbClr val="FFC000"/>
                </a:solidFill>
                <a:latin typeface="微软雅黑" panose="020B0503020204020204" pitchFamily="34" charset="-122"/>
                <a:ea typeface="微软雅黑" panose="020B0503020204020204" pitchFamily="34" charset="-122"/>
              </a:rPr>
              <a:t>、任教学段请按如下选择填写：</a:t>
            </a:r>
            <a:r>
              <a:rPr lang="zh-CN" altLang="zh-CN" sz="1600" b="1" kern="100" dirty="0">
                <a:solidFill>
                  <a:srgbClr val="FFFF00"/>
                </a:solidFill>
                <a:latin typeface="微软雅黑" panose="020B0503020204020204" pitchFamily="34" charset="-122"/>
                <a:ea typeface="微软雅黑" panose="020B0503020204020204" pitchFamily="34" charset="-122"/>
              </a:rPr>
              <a:t>学前</a:t>
            </a:r>
            <a:r>
              <a:rPr lang="zh-CN" altLang="zh-CN" sz="1600" b="1" kern="100" dirty="0">
                <a:solidFill>
                  <a:srgbClr val="FFC000"/>
                </a:solidFill>
                <a:latin typeface="微软雅黑" panose="020B0503020204020204" pitchFamily="34" charset="-122"/>
                <a:ea typeface="微软雅黑" panose="020B0503020204020204" pitchFamily="34" charset="-122"/>
              </a:rPr>
              <a:t>、小学、初中、高中、特教、职教</a:t>
            </a:r>
            <a:endParaRPr lang="zh-CN" altLang="zh-CN" sz="1600" b="1" kern="100" dirty="0">
              <a:solidFill>
                <a:srgbClr val="FFC000"/>
              </a:solidFill>
              <a:latin typeface="微软雅黑" panose="020B0503020204020204" pitchFamily="34" charset="-122"/>
              <a:ea typeface="微软雅黑" panose="020B0503020204020204" pitchFamily="34" charset="-122"/>
            </a:endParaRPr>
          </a:p>
          <a:p>
            <a:pPr>
              <a:lnSpc>
                <a:spcPct val="150000"/>
              </a:lnSpc>
            </a:pPr>
            <a:r>
              <a:rPr lang="en-US" altLang="zh-CN" sz="1600" b="1" kern="100" dirty="0">
                <a:solidFill>
                  <a:srgbClr val="FFC000"/>
                </a:solidFill>
                <a:latin typeface="微软雅黑" panose="020B0503020204020204" pitchFamily="34" charset="-122"/>
                <a:ea typeface="微软雅黑" panose="020B0503020204020204" pitchFamily="34" charset="-122"/>
              </a:rPr>
              <a:t>5</a:t>
            </a:r>
            <a:r>
              <a:rPr lang="zh-CN" altLang="zh-CN" sz="1600" b="1" kern="100" dirty="0">
                <a:solidFill>
                  <a:srgbClr val="FFC000"/>
                </a:solidFill>
                <a:latin typeface="微软雅黑" panose="020B0503020204020204" pitchFamily="34" charset="-122"/>
                <a:ea typeface="微软雅黑" panose="020B0503020204020204" pitchFamily="34" charset="-122"/>
              </a:rPr>
              <a:t>、中小学任教学科请按如下选择填写：语文、数学、英语、物理、化学、生物、</a:t>
            </a:r>
            <a:r>
              <a:rPr lang="zh-CN" altLang="zh-CN" sz="1600" b="1" kern="100" dirty="0">
                <a:solidFill>
                  <a:srgbClr val="FFFF00"/>
                </a:solidFill>
                <a:latin typeface="微软雅黑" panose="020B0503020204020204" pitchFamily="34" charset="-122"/>
                <a:ea typeface="微软雅黑" panose="020B0503020204020204" pitchFamily="34" charset="-122"/>
              </a:rPr>
              <a:t>政治、道德与法治</a:t>
            </a:r>
            <a:r>
              <a:rPr lang="zh-CN" altLang="zh-CN" sz="1600" b="1" kern="100" dirty="0">
                <a:solidFill>
                  <a:srgbClr val="FFC000"/>
                </a:solidFill>
                <a:latin typeface="微软雅黑" panose="020B0503020204020204" pitchFamily="34" charset="-122"/>
                <a:ea typeface="微软雅黑" panose="020B0503020204020204" pitchFamily="34" charset="-122"/>
              </a:rPr>
              <a:t>、历史、地理、音乐、体育、美术、信息技术、通用技术、劳动技术、综合实践活动、心理健康教育、科学、</a:t>
            </a:r>
            <a:r>
              <a:rPr lang="zh-CN" altLang="zh-CN" sz="1600" b="1" kern="100" dirty="0">
                <a:solidFill>
                  <a:srgbClr val="FFFF00"/>
                </a:solidFill>
                <a:latin typeface="微软雅黑" panose="020B0503020204020204" pitchFamily="34" charset="-122"/>
                <a:ea typeface="微软雅黑" panose="020B0503020204020204" pitchFamily="34" charset="-122"/>
              </a:rPr>
              <a:t>学前教育</a:t>
            </a:r>
            <a:r>
              <a:rPr lang="zh-CN" altLang="zh-CN" sz="1600" b="1" kern="100" dirty="0">
                <a:solidFill>
                  <a:srgbClr val="FFC000"/>
                </a:solidFill>
                <a:latin typeface="微软雅黑" panose="020B0503020204020204" pitchFamily="34" charset="-122"/>
                <a:ea typeface="微软雅黑" panose="020B0503020204020204" pitchFamily="34" charset="-122"/>
              </a:rPr>
              <a:t>等。</a:t>
            </a:r>
            <a:endParaRPr lang="zh-CN" altLang="zh-CN" sz="1600" b="1" kern="100" dirty="0">
              <a:solidFill>
                <a:srgbClr val="FFC000"/>
              </a:solidFill>
              <a:latin typeface="微软雅黑" panose="020B0503020204020204" pitchFamily="34" charset="-122"/>
              <a:ea typeface="微软雅黑" panose="020B0503020204020204" pitchFamily="34" charset="-122"/>
            </a:endParaRPr>
          </a:p>
          <a:p>
            <a:pPr indent="-66675">
              <a:lnSpc>
                <a:spcPct val="150000"/>
              </a:lnSpc>
            </a:pPr>
            <a:r>
              <a:rPr lang="en-US" altLang="zh-CN" sz="1600" b="1" kern="100" dirty="0">
                <a:solidFill>
                  <a:srgbClr val="FFC000"/>
                </a:solidFill>
                <a:latin typeface="微软雅黑" panose="020B0503020204020204" pitchFamily="34" charset="-122"/>
                <a:ea typeface="微软雅黑" panose="020B0503020204020204" pitchFamily="34" charset="-122"/>
              </a:rPr>
              <a:t>    </a:t>
            </a:r>
            <a:r>
              <a:rPr lang="zh-CN" altLang="zh-CN" sz="1600" b="1" kern="100" dirty="0">
                <a:solidFill>
                  <a:srgbClr val="FFC000"/>
                </a:solidFill>
                <a:latin typeface="微软雅黑" panose="020B0503020204020204" pitchFamily="34" charset="-122"/>
                <a:ea typeface="微软雅黑" panose="020B0503020204020204" pitchFamily="34" charset="-122"/>
              </a:rPr>
              <a:t>职业学校文化课教师学科名称按教育部公布的</a:t>
            </a:r>
            <a:r>
              <a:rPr lang="en-US" altLang="zh-CN" sz="1600" b="1" kern="100" dirty="0">
                <a:solidFill>
                  <a:srgbClr val="FFC000"/>
                </a:solidFill>
                <a:latin typeface="微软雅黑" panose="020B0503020204020204" pitchFamily="34" charset="-122"/>
                <a:ea typeface="微软雅黑" panose="020B0503020204020204" pitchFamily="34" charset="-122"/>
              </a:rPr>
              <a:t> 10 </a:t>
            </a:r>
            <a:r>
              <a:rPr lang="zh-CN" altLang="zh-CN" sz="1600" b="1" kern="100" dirty="0">
                <a:solidFill>
                  <a:srgbClr val="FFC000"/>
                </a:solidFill>
                <a:latin typeface="微软雅黑" panose="020B0503020204020204" pitchFamily="34" charset="-122"/>
                <a:ea typeface="微软雅黑" panose="020B0503020204020204" pitchFamily="34" charset="-122"/>
              </a:rPr>
              <a:t>门公共基础课程名称填写；职业学校专业课教师学科名称按省教育厅公布的人培方案中的专业课程名称填写，专业名称及专业代码按照教育部公布的《职业教育专业目录（</a:t>
            </a:r>
            <a:r>
              <a:rPr lang="en-US" altLang="zh-CN" sz="1600" b="1" kern="100" dirty="0">
                <a:solidFill>
                  <a:srgbClr val="FFC000"/>
                </a:solidFill>
                <a:latin typeface="微软雅黑" panose="020B0503020204020204" pitchFamily="34" charset="-122"/>
                <a:ea typeface="微软雅黑" panose="020B0503020204020204" pitchFamily="34" charset="-122"/>
              </a:rPr>
              <a:t>2021 </a:t>
            </a:r>
            <a:r>
              <a:rPr lang="zh-CN" altLang="zh-CN" sz="1600" b="1" kern="100" dirty="0">
                <a:solidFill>
                  <a:srgbClr val="FFC000"/>
                </a:solidFill>
                <a:latin typeface="微软雅黑" panose="020B0503020204020204" pitchFamily="34" charset="-122"/>
                <a:ea typeface="微软雅黑" panose="020B0503020204020204" pitchFamily="34" charset="-122"/>
              </a:rPr>
              <a:t>年）》</a:t>
            </a:r>
            <a:r>
              <a:rPr lang="en-US" altLang="zh-CN" sz="1600" b="1" kern="100" dirty="0">
                <a:solidFill>
                  <a:srgbClr val="FFC000"/>
                </a:solidFill>
                <a:latin typeface="微软雅黑" panose="020B0503020204020204" pitchFamily="34" charset="-122"/>
                <a:ea typeface="微软雅黑" panose="020B0503020204020204" pitchFamily="34" charset="-122"/>
              </a:rPr>
              <a:t> </a:t>
            </a:r>
            <a:r>
              <a:rPr lang="zh-CN" altLang="zh-CN" sz="1600" b="1" kern="100" dirty="0">
                <a:solidFill>
                  <a:srgbClr val="FFC000"/>
                </a:solidFill>
                <a:latin typeface="微软雅黑" panose="020B0503020204020204" pitchFamily="34" charset="-122"/>
                <a:ea typeface="微软雅黑" panose="020B0503020204020204" pitchFamily="34" charset="-122"/>
              </a:rPr>
              <a:t>填写。</a:t>
            </a:r>
            <a:endParaRPr lang="zh-CN" altLang="zh-CN" sz="1600" b="1" kern="100" dirty="0">
              <a:solidFill>
                <a:srgbClr val="FFC000"/>
              </a:solidFill>
              <a:latin typeface="微软雅黑" panose="020B0503020204020204" pitchFamily="34" charset="-122"/>
              <a:ea typeface="微软雅黑" panose="020B0503020204020204" pitchFamily="34" charset="-122"/>
            </a:endParaRPr>
          </a:p>
          <a:p>
            <a:pPr indent="-66675">
              <a:lnSpc>
                <a:spcPct val="150000"/>
              </a:lnSpc>
            </a:pPr>
            <a:r>
              <a:rPr lang="en-US" altLang="zh-CN" sz="1600" b="1" kern="100" dirty="0">
                <a:solidFill>
                  <a:srgbClr val="FFC000"/>
                </a:solidFill>
                <a:latin typeface="微软雅黑" panose="020B0503020204020204" pitchFamily="34" charset="-122"/>
                <a:ea typeface="微软雅黑" panose="020B0503020204020204" pitchFamily="34" charset="-122"/>
              </a:rPr>
              <a:t>6</a:t>
            </a:r>
            <a:r>
              <a:rPr lang="zh-CN" altLang="zh-CN" sz="1600" b="1" kern="100" dirty="0">
                <a:solidFill>
                  <a:srgbClr val="FFC000"/>
                </a:solidFill>
                <a:latin typeface="微软雅黑" panose="020B0503020204020204" pitchFamily="34" charset="-122"/>
                <a:ea typeface="微软雅黑" panose="020B0503020204020204" pitchFamily="34" charset="-122"/>
              </a:rPr>
              <a:t>、专业技术职务请填写规范名称，如：高级教师（高级讲师）、一级教师（讲师）等。</a:t>
            </a:r>
            <a:endParaRPr lang="zh-CN" altLang="zh-CN" sz="1600" b="1" kern="100" dirty="0">
              <a:solidFill>
                <a:srgbClr val="FFC000"/>
              </a:solidFill>
              <a:latin typeface="微软雅黑" panose="020B0503020204020204" pitchFamily="34" charset="-122"/>
              <a:ea typeface="微软雅黑" panose="020B0503020204020204" pitchFamily="34" charset="-122"/>
            </a:endParaRPr>
          </a:p>
          <a:p>
            <a:pPr indent="-66675">
              <a:lnSpc>
                <a:spcPct val="150000"/>
              </a:lnSpc>
            </a:pPr>
            <a:r>
              <a:rPr lang="en-US" altLang="zh-CN" sz="1600" b="1" kern="100" dirty="0">
                <a:solidFill>
                  <a:srgbClr val="FFC000"/>
                </a:solidFill>
                <a:latin typeface="微软雅黑" panose="020B0503020204020204" pitchFamily="34" charset="-122"/>
                <a:ea typeface="微软雅黑" panose="020B0503020204020204" pitchFamily="34" charset="-122"/>
              </a:rPr>
              <a:t>7</a:t>
            </a:r>
            <a:r>
              <a:rPr lang="zh-CN" altLang="zh-CN" sz="1600" b="1" kern="100" dirty="0">
                <a:solidFill>
                  <a:srgbClr val="FFC000"/>
                </a:solidFill>
                <a:latin typeface="微软雅黑" panose="020B0503020204020204" pitchFamily="34" charset="-122"/>
                <a:ea typeface="微软雅黑" panose="020B0503020204020204" pitchFamily="34" charset="-122"/>
              </a:rPr>
              <a:t>、学术荣誉请按如下选择填写：无锡市教学新秀、县区级教学能手、县区级教学新秀、无等。</a:t>
            </a:r>
            <a:r>
              <a:rPr lang="zh-CN" altLang="en-US" sz="1600" b="1" kern="100" dirty="0">
                <a:solidFill>
                  <a:srgbClr val="FFFF00"/>
                </a:solidFill>
                <a:latin typeface="微软雅黑" panose="020B0503020204020204" pitchFamily="34" charset="-122"/>
                <a:ea typeface="微软雅黑" panose="020B0503020204020204" pitchFamily="34" charset="-122"/>
              </a:rPr>
              <a:t>（市属填写：县区级</a:t>
            </a:r>
            <a:r>
              <a:rPr lang="zh-CN" altLang="en-US" sz="1600" b="1" kern="100" dirty="0" smtClean="0">
                <a:solidFill>
                  <a:srgbClr val="FFFF00"/>
                </a:solidFill>
                <a:latin typeface="微软雅黑" panose="020B0503020204020204" pitchFamily="34" charset="-122"/>
                <a:ea typeface="微软雅黑" panose="020B0503020204020204" pitchFamily="34" charset="-122"/>
              </a:rPr>
              <a:t>）</a:t>
            </a:r>
            <a:br>
              <a:rPr lang="en-US" altLang="zh-CN" sz="1600" b="1" kern="100" dirty="0">
                <a:solidFill>
                  <a:srgbClr val="FFFF00"/>
                </a:solidFill>
                <a:latin typeface="微软雅黑" panose="020B0503020204020204" pitchFamily="34" charset="-122"/>
                <a:ea typeface="微软雅黑" panose="020B0503020204020204" pitchFamily="34" charset="-122"/>
              </a:rPr>
            </a:br>
            <a:r>
              <a:rPr lang="en-US" altLang="zh-CN" sz="1600" b="1" kern="100" dirty="0">
                <a:solidFill>
                  <a:srgbClr val="FFC000"/>
                </a:solidFill>
                <a:latin typeface="微软雅黑" panose="020B0503020204020204" pitchFamily="34" charset="-122"/>
                <a:ea typeface="微软雅黑" panose="020B0503020204020204" pitchFamily="34" charset="-122"/>
              </a:rPr>
              <a:t>8</a:t>
            </a:r>
            <a:r>
              <a:rPr lang="zh-CN" altLang="en-US" sz="1600" b="1" kern="100" dirty="0">
                <a:solidFill>
                  <a:srgbClr val="FFC000"/>
                </a:solidFill>
                <a:latin typeface="微软雅黑" panose="020B0503020204020204" pitchFamily="34" charset="-122"/>
                <a:ea typeface="微软雅黑" panose="020B0503020204020204" pitchFamily="34" charset="-122"/>
              </a:rPr>
              <a:t>、材料得分和课堂教学得分由各市（县）区教育行政部门或市教科院填写。 </a:t>
            </a:r>
            <a:endParaRPr lang="zh-CN" altLang="zh-CN" sz="1600" b="1" kern="100" dirty="0">
              <a:solidFill>
                <a:srgbClr val="FFC000"/>
              </a:solidFill>
              <a:latin typeface="微软雅黑" panose="020B0503020204020204" pitchFamily="34" charset="-122"/>
              <a:ea typeface="微软雅黑" panose="020B0503020204020204" pitchFamily="34" charset="-122"/>
            </a:endParaRPr>
          </a:p>
        </p:txBody>
      </p:sp>
      <p:sp>
        <p:nvSpPr>
          <p:cNvPr id="2" name="页脚占位符 1"/>
          <p:cNvSpPr>
            <a:spLocks noGrp="1"/>
          </p:cNvSpPr>
          <p:nvPr>
            <p:ph type="ftr" sz="quarter" idx="11"/>
          </p:nvPr>
        </p:nvSpPr>
        <p:spPr/>
        <p:txBody>
          <a:bodyPr/>
          <a:lstStyle/>
          <a:p>
            <a:endParaRPr lang="zh-CN" altLang="en-US"/>
          </a:p>
        </p:txBody>
      </p:sp>
      <p:sp>
        <p:nvSpPr>
          <p:cNvPr id="3" name="灯片编号占位符 2"/>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sp>
        <p:nvSpPr>
          <p:cNvPr id="3" name="内容占位符 2"/>
          <p:cNvSpPr>
            <a:spLocks noGrp="1"/>
          </p:cNvSpPr>
          <p:nvPr>
            <p:ph idx="1"/>
          </p:nvPr>
        </p:nvSpPr>
        <p:spPr>
          <a:xfrm>
            <a:off x="433807" y="344495"/>
            <a:ext cx="11240742" cy="6226426"/>
          </a:xfrm>
        </p:spPr>
        <p:txBody>
          <a:bodyPr>
            <a:normAutofit/>
          </a:bodyPr>
          <a:lstStyle/>
          <a:p>
            <a:pPr>
              <a:lnSpc>
                <a:spcPts val="2800"/>
              </a:lnSpc>
              <a:spcBef>
                <a:spcPts val="0"/>
              </a:spcBef>
            </a:pPr>
            <a:r>
              <a:rPr lang="zh-CN" altLang="en-US" sz="2300" b="1" kern="100" dirty="0">
                <a:solidFill>
                  <a:srgbClr val="FFFF00"/>
                </a:solidFill>
                <a:latin typeface="微软雅黑" panose="020B0503020204020204" pitchFamily="34" charset="-122"/>
                <a:ea typeface="微软雅黑" panose="020B0503020204020204" pitchFamily="34" charset="-122"/>
              </a:rPr>
              <a:t>一、评选条件</a:t>
            </a:r>
            <a:endParaRPr lang="en-US" altLang="zh-CN" sz="2300" b="1" kern="100" dirty="0">
              <a:solidFill>
                <a:srgbClr val="FFFF00"/>
              </a:solidFill>
              <a:latin typeface="微软雅黑" panose="020B0503020204020204" pitchFamily="34" charset="-122"/>
              <a:ea typeface="微软雅黑" panose="020B0503020204020204" pitchFamily="34" charset="-122"/>
            </a:endParaRPr>
          </a:p>
          <a:p>
            <a:pPr indent="406400" algn="just">
              <a:lnSpc>
                <a:spcPts val="2800"/>
              </a:lnSpc>
              <a:spcBef>
                <a:spcPts val="0"/>
              </a:spcBef>
            </a:pPr>
            <a:r>
              <a:rPr lang="en-US" altLang="zh-CN" sz="1800" b="1" kern="100" dirty="0">
                <a:solidFill>
                  <a:srgbClr val="FFC000"/>
                </a:solidFill>
                <a:latin typeface="微软雅黑" panose="020B0503020204020204" pitchFamily="34" charset="-122"/>
                <a:ea typeface="微软雅黑" panose="020B0503020204020204" pitchFamily="34" charset="-122"/>
              </a:rPr>
              <a:t>1.</a:t>
            </a:r>
            <a:r>
              <a:rPr lang="zh-CN" altLang="en-US" sz="1800" b="1" kern="100" dirty="0">
                <a:solidFill>
                  <a:srgbClr val="FFC000"/>
                </a:solidFill>
                <a:latin typeface="微软雅黑" panose="020B0503020204020204" pitchFamily="34" charset="-122"/>
                <a:ea typeface="微软雅黑" panose="020B0503020204020204" pitchFamily="34" charset="-122"/>
              </a:rPr>
              <a:t>身份：</a:t>
            </a:r>
            <a:r>
              <a:rPr lang="zh-CN" altLang="zh-CN" sz="1800" b="1" kern="100" dirty="0">
                <a:solidFill>
                  <a:srgbClr val="FFC000"/>
                </a:solidFill>
                <a:latin typeface="微软雅黑" panose="020B0503020204020204" pitchFamily="34" charset="-122"/>
                <a:ea typeface="微软雅黑" panose="020B0503020204020204" pitchFamily="34" charset="-122"/>
              </a:rPr>
              <a:t>在职在岗</a:t>
            </a:r>
            <a:r>
              <a:rPr lang="zh-CN" altLang="en-US" sz="1800" b="1" kern="100" dirty="0">
                <a:solidFill>
                  <a:srgbClr val="FFC000"/>
                </a:solidFill>
                <a:latin typeface="微软雅黑" panose="020B0503020204020204" pitchFamily="34" charset="-122"/>
                <a:ea typeface="微软雅黑" panose="020B0503020204020204" pitchFamily="34" charset="-122"/>
              </a:rPr>
              <a:t>的</a:t>
            </a:r>
            <a:r>
              <a:rPr lang="zh-CN" altLang="zh-CN" sz="1800" b="1" kern="100" dirty="0">
                <a:solidFill>
                  <a:srgbClr val="FFC000"/>
                </a:solidFill>
                <a:latin typeface="微软雅黑" panose="020B0503020204020204" pitchFamily="34" charset="-122"/>
                <a:ea typeface="微软雅黑" panose="020B0503020204020204" pitchFamily="34" charset="-122"/>
              </a:rPr>
              <a:t>教师</a:t>
            </a:r>
            <a:r>
              <a:rPr lang="zh-CN" altLang="en-US" sz="1800" b="1" kern="100" dirty="0">
                <a:solidFill>
                  <a:srgbClr val="FFC000"/>
                </a:solidFill>
                <a:latin typeface="微软雅黑" panose="020B0503020204020204" pitchFamily="34" charset="-122"/>
                <a:ea typeface="微软雅黑" panose="020B0503020204020204" pitchFamily="34" charset="-122"/>
              </a:rPr>
              <a:t>（含学校和教育机构）</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ts val="2800"/>
              </a:lnSpc>
              <a:spcBef>
                <a:spcPts val="0"/>
              </a:spcBef>
            </a:pPr>
            <a:r>
              <a:rPr lang="en-US" altLang="zh-CN" sz="1800" b="1" kern="100" dirty="0">
                <a:solidFill>
                  <a:srgbClr val="FFC000"/>
                </a:solidFill>
                <a:latin typeface="微软雅黑" panose="020B0503020204020204" pitchFamily="34" charset="-122"/>
                <a:ea typeface="微软雅黑" panose="020B0503020204020204" pitchFamily="34" charset="-122"/>
              </a:rPr>
              <a:t>2.</a:t>
            </a:r>
            <a:r>
              <a:rPr lang="zh-CN" altLang="zh-CN" sz="1800" b="1" kern="100" dirty="0">
                <a:solidFill>
                  <a:srgbClr val="FFC000"/>
                </a:solidFill>
                <a:latin typeface="微软雅黑" panose="020B0503020204020204" pitchFamily="34" charset="-122"/>
                <a:ea typeface="微软雅黑" panose="020B0503020204020204" pitchFamily="34" charset="-122"/>
              </a:rPr>
              <a:t>年龄</a:t>
            </a:r>
            <a:r>
              <a:rPr lang="zh-CN" altLang="en-US" sz="1800" b="1" kern="100" dirty="0">
                <a:solidFill>
                  <a:srgbClr val="FFC000"/>
                </a:solidFill>
                <a:latin typeface="微软雅黑" panose="020B0503020204020204" pitchFamily="34" charset="-122"/>
                <a:ea typeface="微软雅黑" panose="020B0503020204020204" pitchFamily="34" charset="-122"/>
              </a:rPr>
              <a:t>：</a:t>
            </a:r>
            <a:r>
              <a:rPr lang="en-US" altLang="zh-CN" sz="1800" b="1" kern="100" dirty="0">
                <a:solidFill>
                  <a:srgbClr val="FFC000"/>
                </a:solidFill>
                <a:latin typeface="微软雅黑" panose="020B0503020204020204" pitchFamily="34" charset="-122"/>
                <a:ea typeface="微软雅黑" panose="020B0503020204020204" pitchFamily="34" charset="-122"/>
              </a:rPr>
              <a:t>48</a:t>
            </a:r>
            <a:r>
              <a:rPr lang="zh-CN" altLang="zh-CN" sz="1800" b="1" kern="100" dirty="0">
                <a:solidFill>
                  <a:srgbClr val="FFC000"/>
                </a:solidFill>
                <a:latin typeface="微软雅黑" panose="020B0503020204020204" pitchFamily="34" charset="-122"/>
                <a:ea typeface="微软雅黑" panose="020B0503020204020204" pitchFamily="34" charset="-122"/>
              </a:rPr>
              <a:t>周岁以下（</a:t>
            </a:r>
            <a:r>
              <a:rPr lang="en-US" altLang="zh-CN" sz="1800" b="1" kern="100" dirty="0">
                <a:solidFill>
                  <a:srgbClr val="FFC000"/>
                </a:solidFill>
                <a:latin typeface="微软雅黑" panose="020B0503020204020204" pitchFamily="34" charset="-122"/>
                <a:ea typeface="微软雅黑" panose="020B0503020204020204" pitchFamily="34" charset="-122"/>
              </a:rPr>
              <a:t>1975</a:t>
            </a:r>
            <a:r>
              <a:rPr lang="zh-CN" altLang="zh-CN" sz="1800" b="1" kern="100" dirty="0">
                <a:solidFill>
                  <a:srgbClr val="FFC000"/>
                </a:solidFill>
                <a:latin typeface="微软雅黑" panose="020B0503020204020204" pitchFamily="34" charset="-122"/>
                <a:ea typeface="微软雅黑" panose="020B0503020204020204" pitchFamily="34" charset="-122"/>
              </a:rPr>
              <a:t>年</a:t>
            </a:r>
            <a:r>
              <a:rPr lang="en-US" altLang="zh-CN" sz="1800" b="1" kern="100" dirty="0">
                <a:solidFill>
                  <a:srgbClr val="FFC000"/>
                </a:solidFill>
                <a:latin typeface="微软雅黑" panose="020B0503020204020204" pitchFamily="34" charset="-122"/>
                <a:ea typeface="微软雅黑" panose="020B0503020204020204" pitchFamily="34" charset="-122"/>
              </a:rPr>
              <a:t>1</a:t>
            </a:r>
            <a:r>
              <a:rPr lang="zh-CN" altLang="zh-CN" sz="1800" b="1" kern="100" dirty="0">
                <a:solidFill>
                  <a:srgbClr val="FFC000"/>
                </a:solidFill>
                <a:latin typeface="微软雅黑" panose="020B0503020204020204" pitchFamily="34" charset="-122"/>
                <a:ea typeface="微软雅黑" panose="020B0503020204020204" pitchFamily="34" charset="-122"/>
              </a:rPr>
              <a:t>月</a:t>
            </a:r>
            <a:r>
              <a:rPr lang="en-US" altLang="zh-CN" sz="1800" b="1" kern="100" dirty="0">
                <a:solidFill>
                  <a:srgbClr val="FFC000"/>
                </a:solidFill>
                <a:latin typeface="微软雅黑" panose="020B0503020204020204" pitchFamily="34" charset="-122"/>
                <a:ea typeface="微软雅黑" panose="020B0503020204020204" pitchFamily="34" charset="-122"/>
              </a:rPr>
              <a:t>1</a:t>
            </a:r>
            <a:r>
              <a:rPr lang="zh-CN" altLang="zh-CN" sz="1800" b="1" kern="100" dirty="0">
                <a:solidFill>
                  <a:srgbClr val="FFC000"/>
                </a:solidFill>
                <a:latin typeface="微软雅黑" panose="020B0503020204020204" pitchFamily="34" charset="-122"/>
                <a:ea typeface="微软雅黑" panose="020B0503020204020204" pitchFamily="34" charset="-122"/>
              </a:rPr>
              <a:t>日以后出生</a:t>
            </a:r>
            <a:r>
              <a:rPr lang="zh-CN" altLang="zh-CN" sz="1800" b="1" kern="100" dirty="0">
                <a:solidFill>
                  <a:schemeClr val="bg1">
                    <a:lumMod val="95000"/>
                  </a:schemeClr>
                </a:solidFill>
                <a:latin typeface="微软雅黑" panose="020B0503020204020204" pitchFamily="34" charset="-122"/>
                <a:ea typeface="微软雅黑" panose="020B0503020204020204" pitchFamily="34" charset="-122"/>
              </a:rPr>
              <a:t>）</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（超龄不得申报）</a:t>
            </a:r>
            <a:r>
              <a:rPr lang="zh-CN" altLang="en-US" sz="1800" b="1" kern="100" dirty="0">
                <a:solidFill>
                  <a:srgbClr val="FFC000"/>
                </a:solidFill>
                <a:latin typeface="微软雅黑" panose="020B0503020204020204" pitchFamily="34" charset="-122"/>
                <a:ea typeface="微软雅黑" panose="020B0503020204020204" pitchFamily="34" charset="-122"/>
              </a:rPr>
              <a:t>；</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ts val="2800"/>
              </a:lnSpc>
              <a:spcBef>
                <a:spcPts val="0"/>
              </a:spcBef>
            </a:pPr>
            <a:r>
              <a:rPr lang="en-US" altLang="zh-CN" sz="1800" b="1" kern="100" dirty="0">
                <a:solidFill>
                  <a:srgbClr val="FFC000"/>
                </a:solidFill>
                <a:latin typeface="微软雅黑" panose="020B0503020204020204" pitchFamily="34" charset="-122"/>
                <a:ea typeface="微软雅黑" panose="020B0503020204020204" pitchFamily="34" charset="-122"/>
              </a:rPr>
              <a:t>3.</a:t>
            </a:r>
            <a:r>
              <a:rPr lang="zh-CN" altLang="zh-CN" sz="1800" b="1" kern="100" dirty="0">
                <a:solidFill>
                  <a:srgbClr val="FFC000"/>
                </a:solidFill>
                <a:latin typeface="微软雅黑" panose="020B0503020204020204" pitchFamily="34" charset="-122"/>
                <a:ea typeface="微软雅黑" panose="020B0503020204020204" pitchFamily="34" charset="-122"/>
              </a:rPr>
              <a:t>热爱教育事业，关爱学生，具有良好的师德修养</a:t>
            </a:r>
            <a:r>
              <a:rPr lang="zh-CN" altLang="en-US" sz="1800" b="1" kern="100" dirty="0">
                <a:solidFill>
                  <a:srgbClr val="FFC000"/>
                </a:solidFill>
                <a:latin typeface="微软雅黑" panose="020B0503020204020204" pitchFamily="34" charset="-122"/>
                <a:ea typeface="微软雅黑" panose="020B0503020204020204" pitchFamily="34" charset="-122"/>
              </a:rPr>
              <a:t>；</a:t>
            </a:r>
            <a:endParaRPr lang="zh-CN"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ts val="2800"/>
              </a:lnSpc>
              <a:spcBef>
                <a:spcPts val="0"/>
              </a:spcBef>
            </a:pPr>
            <a:r>
              <a:rPr lang="en-US" altLang="zh-CN" sz="1800" b="1" kern="100" dirty="0">
                <a:solidFill>
                  <a:srgbClr val="FFC000"/>
                </a:solidFill>
                <a:latin typeface="微软雅黑" panose="020B0503020204020204" pitchFamily="34" charset="-122"/>
                <a:ea typeface="微软雅黑" panose="020B0503020204020204" pitchFamily="34" charset="-122"/>
              </a:rPr>
              <a:t>4.</a:t>
            </a:r>
            <a:r>
              <a:rPr lang="zh-CN" altLang="zh-CN" sz="1800" b="1" kern="100" dirty="0">
                <a:solidFill>
                  <a:srgbClr val="FFC000"/>
                </a:solidFill>
                <a:latin typeface="微软雅黑" panose="020B0503020204020204" pitchFamily="34" charset="-122"/>
                <a:ea typeface="微软雅黑" panose="020B0503020204020204" pitchFamily="34" charset="-122"/>
              </a:rPr>
              <a:t>有两篇市级以上论文（两篇论文市级以上发表；或其中一篇发表在市级以上报刊，另一篇获得市级二等奖以上</a:t>
            </a:r>
            <a:r>
              <a:rPr lang="zh-CN" altLang="zh-CN" sz="1800" b="1" kern="100" dirty="0">
                <a:solidFill>
                  <a:schemeClr val="bg1">
                    <a:lumMod val="95000"/>
                  </a:schemeClr>
                </a:solidFill>
                <a:latin typeface="微软雅黑" panose="020B0503020204020204" pitchFamily="34" charset="-122"/>
                <a:ea typeface="微软雅黑" panose="020B0503020204020204" pitchFamily="34" charset="-122"/>
              </a:rPr>
              <a:t>）</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（两发表，或一发表一获奖。不合格不得申报）</a:t>
            </a:r>
            <a:r>
              <a:rPr lang="zh-CN" altLang="en-US" sz="1800" b="1" kern="100" dirty="0">
                <a:solidFill>
                  <a:srgbClr val="FFC000"/>
                </a:solidFill>
                <a:latin typeface="微软雅黑" panose="020B0503020204020204" pitchFamily="34" charset="-122"/>
                <a:ea typeface="微软雅黑" panose="020B0503020204020204" pitchFamily="34" charset="-122"/>
              </a:rPr>
              <a:t>；</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ts val="2800"/>
              </a:lnSpc>
              <a:spcBef>
                <a:spcPts val="0"/>
              </a:spcBef>
            </a:pPr>
            <a:r>
              <a:rPr lang="en-US" altLang="zh-CN" sz="1800" b="1" kern="100" dirty="0">
                <a:solidFill>
                  <a:srgbClr val="FFC000"/>
                </a:solidFill>
                <a:latin typeface="微软雅黑" panose="020B0503020204020204" pitchFamily="34" charset="-122"/>
                <a:ea typeface="微软雅黑" panose="020B0503020204020204" pitchFamily="34" charset="-122"/>
              </a:rPr>
              <a:t>5.</a:t>
            </a:r>
            <a:r>
              <a:rPr lang="zh-CN" altLang="zh-CN" sz="1800" b="1" kern="100" dirty="0">
                <a:solidFill>
                  <a:srgbClr val="FFC000"/>
                </a:solidFill>
                <a:latin typeface="微软雅黑" panose="020B0503020204020204" pitchFamily="34" charset="-122"/>
                <a:ea typeface="微软雅黑" panose="020B0503020204020204" pitchFamily="34" charset="-122"/>
              </a:rPr>
              <a:t>第九批无锡市中小学教学</a:t>
            </a:r>
            <a:r>
              <a:rPr lang="zh-CN" altLang="zh-CN" sz="1800" b="1" kern="100" dirty="0">
                <a:solidFill>
                  <a:srgbClr val="FFC000"/>
                </a:solidFill>
                <a:effectLst/>
                <a:latin typeface="微软雅黑" panose="020B0503020204020204" pitchFamily="34" charset="-122"/>
                <a:ea typeface="微软雅黑" panose="020B0503020204020204" pitchFamily="34" charset="-122"/>
                <a:cs typeface="Times New Roman" panose="02020603050405020304" pitchFamily="18" charset="0"/>
              </a:rPr>
              <a:t>新秀和</a:t>
            </a:r>
            <a:r>
              <a:rPr lang="en-US" altLang="zh-CN" sz="1800" b="1" kern="100" dirty="0">
                <a:solidFill>
                  <a:srgbClr val="FFC000"/>
                </a:solidFill>
                <a:effectLst/>
                <a:latin typeface="微软雅黑" panose="020B0503020204020204" pitchFamily="34" charset="-122"/>
                <a:ea typeface="微软雅黑" panose="020B0503020204020204" pitchFamily="34" charset="-122"/>
                <a:cs typeface="Times New Roman" panose="02020603050405020304" pitchFamily="18" charset="0"/>
              </a:rPr>
              <a:t>2021</a:t>
            </a:r>
            <a:r>
              <a:rPr lang="zh-CN" altLang="zh-CN" sz="1800" b="1" kern="100" dirty="0">
                <a:solidFill>
                  <a:srgbClr val="FFC000"/>
                </a:solidFill>
                <a:effectLst/>
                <a:latin typeface="微软雅黑" panose="020B0503020204020204" pitchFamily="34" charset="-122"/>
                <a:ea typeface="微软雅黑" panose="020B0503020204020204" pitchFamily="34" charset="-122"/>
                <a:cs typeface="Times New Roman" panose="02020603050405020304" pitchFamily="18" charset="0"/>
              </a:rPr>
              <a:t>年以后获得县区级教学能手称号的，提交的有效论文至少有一篇为获评后新发表或获奖的</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（不合格不得申报）</a:t>
            </a:r>
            <a:r>
              <a:rPr lang="zh-CN" altLang="en-US" sz="1800" b="1" kern="100" dirty="0">
                <a:solidFill>
                  <a:srgbClr val="FFC000"/>
                </a:solidFill>
                <a:effectLst/>
                <a:latin typeface="微软雅黑" panose="020B0503020204020204" pitchFamily="34" charset="-122"/>
                <a:ea typeface="微软雅黑" panose="020B0503020204020204" pitchFamily="34" charset="-122"/>
                <a:cs typeface="Times New Roman" panose="02020603050405020304" pitchFamily="18" charset="0"/>
              </a:rPr>
              <a:t>；</a:t>
            </a:r>
            <a:endParaRPr lang="en-US" altLang="zh-CN" sz="1800" b="1" kern="100" dirty="0">
              <a:solidFill>
                <a:srgbClr val="FFC000"/>
              </a:solidFill>
              <a:effectLst/>
              <a:latin typeface="微软雅黑" panose="020B0503020204020204" pitchFamily="34" charset="-122"/>
              <a:ea typeface="微软雅黑" panose="020B0503020204020204" pitchFamily="34" charset="-122"/>
              <a:cs typeface="Times New Roman" panose="02020603050405020304" pitchFamily="18" charset="0"/>
            </a:endParaRPr>
          </a:p>
          <a:p>
            <a:pPr indent="406400" algn="just">
              <a:lnSpc>
                <a:spcPts val="2800"/>
              </a:lnSpc>
              <a:spcBef>
                <a:spcPts val="0"/>
              </a:spcBef>
            </a:pPr>
            <a:r>
              <a:rPr lang="en-US" altLang="zh-CN" sz="1800" b="1" kern="100" dirty="0">
                <a:solidFill>
                  <a:srgbClr val="FFC000"/>
                </a:solidFill>
                <a:latin typeface="微软雅黑" panose="020B0503020204020204" pitchFamily="34" charset="-122"/>
                <a:ea typeface="微软雅黑" panose="020B0503020204020204" pitchFamily="34" charset="-122"/>
                <a:cs typeface="Times New Roman" panose="02020603050405020304" pitchFamily="18" charset="0"/>
              </a:rPr>
              <a:t>6.</a:t>
            </a:r>
            <a:r>
              <a:rPr lang="zh-CN" altLang="zh-CN" sz="1800" b="1" kern="100" dirty="0">
                <a:solidFill>
                  <a:srgbClr val="FFC000"/>
                </a:solidFill>
                <a:effectLst/>
                <a:latin typeface="微软雅黑" panose="020B0503020204020204" pitchFamily="34" charset="-122"/>
                <a:ea typeface="微软雅黑" panose="020B0503020204020204" pitchFamily="34" charset="-122"/>
                <a:cs typeface="Times New Roman" panose="02020603050405020304" pitchFamily="18" charset="0"/>
              </a:rPr>
              <a:t>无锡市级评优课（基本功竞赛、教学技能大赛）一等奖及以上获得者可直接参评，论文不作要求</a:t>
            </a:r>
            <a:endParaRPr lang="en-US" altLang="zh-CN" sz="1800" b="1" kern="100" dirty="0">
              <a:solidFill>
                <a:srgbClr val="FFC000"/>
              </a:solidFill>
              <a:effectLst/>
              <a:latin typeface="微软雅黑" panose="020B0503020204020204" pitchFamily="34" charset="-122"/>
              <a:ea typeface="微软雅黑" panose="020B0503020204020204" pitchFamily="34" charset="-122"/>
              <a:cs typeface="Times New Roman" panose="02020603050405020304" pitchFamily="18" charset="0"/>
            </a:endParaRPr>
          </a:p>
          <a:p>
            <a:pPr indent="406400" algn="just">
              <a:lnSpc>
                <a:spcPts val="2800"/>
              </a:lnSpc>
              <a:spcBef>
                <a:spcPts val="0"/>
              </a:spcBef>
            </a:pP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（此要求仅限市教学新秀、区县教学能手申报对象）；</a:t>
            </a:r>
            <a:endParaRPr lang="en-US" altLang="zh-CN" sz="1800" b="1" kern="100" dirty="0">
              <a:solidFill>
                <a:schemeClr val="bg1">
                  <a:lumMod val="95000"/>
                </a:schemeClr>
              </a:solidFill>
              <a:latin typeface="微软雅黑" panose="020B0503020204020204" pitchFamily="34" charset="-122"/>
              <a:ea typeface="微软雅黑" panose="020B0503020204020204" pitchFamily="34" charset="-122"/>
            </a:endParaRPr>
          </a:p>
          <a:p>
            <a:pPr indent="406400" algn="just">
              <a:lnSpc>
                <a:spcPts val="2800"/>
              </a:lnSpc>
              <a:spcBef>
                <a:spcPts val="0"/>
              </a:spcBef>
            </a:pPr>
            <a:r>
              <a:rPr lang="en-US" altLang="zh-CN" sz="1800" b="1" kern="100" dirty="0">
                <a:solidFill>
                  <a:srgbClr val="FFC000"/>
                </a:solidFill>
                <a:latin typeface="微软雅黑" panose="020B0503020204020204" pitchFamily="34" charset="-122"/>
                <a:ea typeface="微软雅黑" panose="020B0503020204020204" pitchFamily="34" charset="-122"/>
                <a:cs typeface="Times New Roman" panose="02020603050405020304" pitchFamily="18" charset="0"/>
              </a:rPr>
              <a:t>7.</a:t>
            </a:r>
            <a:r>
              <a:rPr lang="zh-CN" altLang="zh-CN" sz="1800" b="1" kern="100" dirty="0">
                <a:solidFill>
                  <a:srgbClr val="FFC000"/>
                </a:solidFill>
                <a:effectLst/>
                <a:latin typeface="微软雅黑" panose="020B0503020204020204" pitchFamily="34" charset="-122"/>
                <a:ea typeface="微软雅黑" panose="020B0503020204020204" pitchFamily="34" charset="-122"/>
              </a:rPr>
              <a:t>破格人员除符合上述（一）（二）（三）条件外，还须同时具备以下条件</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（缺少一项不得申报）</a:t>
            </a:r>
            <a:r>
              <a:rPr lang="zh-CN" altLang="zh-CN" sz="1800" b="1" kern="100" dirty="0">
                <a:solidFill>
                  <a:srgbClr val="FFC000"/>
                </a:solidFill>
                <a:effectLst/>
                <a:latin typeface="微软雅黑" panose="020B0503020204020204" pitchFamily="34" charset="-122"/>
                <a:ea typeface="微软雅黑" panose="020B0503020204020204" pitchFamily="34" charset="-122"/>
              </a:rPr>
              <a:t>：</a:t>
            </a:r>
            <a:endParaRPr lang="zh-CN"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ts val="2800"/>
              </a:lnSpc>
              <a:spcBef>
                <a:spcPts val="0"/>
              </a:spcBef>
            </a:pPr>
            <a:r>
              <a:rPr lang="zh-CN" altLang="en-US" sz="1800" b="1" kern="100" dirty="0" smtClean="0">
                <a:solidFill>
                  <a:srgbClr val="FFC000"/>
                </a:solidFill>
                <a:effectLst/>
                <a:latin typeface="微软雅黑" panose="020B0503020204020204" pitchFamily="34" charset="-122"/>
                <a:ea typeface="微软雅黑" panose="020B0503020204020204" pitchFamily="34" charset="-122"/>
              </a:rPr>
              <a:t>（</a:t>
            </a:r>
            <a:r>
              <a:rPr lang="en-US" altLang="zh-CN" sz="1800" b="1" kern="100" dirty="0" smtClean="0">
                <a:solidFill>
                  <a:srgbClr val="FFC000"/>
                </a:solidFill>
                <a:effectLst/>
                <a:latin typeface="微软雅黑" panose="020B0503020204020204" pitchFamily="34" charset="-122"/>
                <a:ea typeface="微软雅黑" panose="020B0503020204020204" pitchFamily="34" charset="-122"/>
              </a:rPr>
              <a:t>1</a:t>
            </a:r>
            <a:r>
              <a:rPr lang="zh-CN" altLang="en-US" sz="1800" b="1" kern="100" dirty="0" smtClean="0">
                <a:solidFill>
                  <a:srgbClr val="FFC000"/>
                </a:solidFill>
                <a:effectLst/>
                <a:latin typeface="微软雅黑" panose="020B0503020204020204" pitchFamily="34" charset="-122"/>
                <a:ea typeface="微软雅黑" panose="020B0503020204020204" pitchFamily="34" charset="-122"/>
              </a:rPr>
              <a:t>）</a:t>
            </a:r>
            <a:r>
              <a:rPr lang="zh-CN" altLang="zh-CN" sz="1800" b="1" kern="100" dirty="0" smtClean="0">
                <a:solidFill>
                  <a:srgbClr val="FFC000"/>
                </a:solidFill>
                <a:effectLst/>
                <a:latin typeface="微软雅黑" panose="020B0503020204020204" pitchFamily="34" charset="-122"/>
                <a:ea typeface="微软雅黑" panose="020B0503020204020204" pitchFamily="34" charset="-122"/>
              </a:rPr>
              <a:t>获</a:t>
            </a:r>
            <a:r>
              <a:rPr lang="zh-CN" altLang="zh-CN" sz="1800" b="1" kern="100" dirty="0">
                <a:solidFill>
                  <a:srgbClr val="FFC000"/>
                </a:solidFill>
                <a:effectLst/>
                <a:latin typeface="微软雅黑" panose="020B0503020204020204" pitchFamily="34" charset="-122"/>
                <a:ea typeface="微软雅黑" panose="020B0503020204020204" pitchFamily="34" charset="-122"/>
              </a:rPr>
              <a:t>无锡市级以上评优课（基本功竞赛、教学技能大赛）一等奖以上；</a:t>
            </a:r>
            <a:endParaRPr lang="zh-CN"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ts val="2800"/>
              </a:lnSpc>
              <a:spcBef>
                <a:spcPts val="0"/>
              </a:spcBef>
            </a:pPr>
            <a:r>
              <a:rPr lang="zh-CN" altLang="en-US" sz="1800" b="1" kern="100" dirty="0" smtClean="0">
                <a:solidFill>
                  <a:srgbClr val="FFC000"/>
                </a:solidFill>
                <a:effectLst/>
                <a:latin typeface="微软雅黑" panose="020B0503020204020204" pitchFamily="34" charset="-122"/>
                <a:ea typeface="微软雅黑" panose="020B0503020204020204" pitchFamily="34" charset="-122"/>
              </a:rPr>
              <a:t>（</a:t>
            </a:r>
            <a:r>
              <a:rPr lang="en-US" altLang="zh-CN" sz="1800" b="1" kern="100" dirty="0" smtClean="0">
                <a:solidFill>
                  <a:srgbClr val="FFC000"/>
                </a:solidFill>
                <a:effectLst/>
                <a:latin typeface="微软雅黑" panose="020B0503020204020204" pitchFamily="34" charset="-122"/>
                <a:ea typeface="微软雅黑" panose="020B0503020204020204" pitchFamily="34" charset="-122"/>
              </a:rPr>
              <a:t>2</a:t>
            </a:r>
            <a:r>
              <a:rPr lang="zh-CN" altLang="en-US" sz="1800" b="1" kern="100" dirty="0" smtClean="0">
                <a:solidFill>
                  <a:srgbClr val="FFC000"/>
                </a:solidFill>
                <a:effectLst/>
                <a:latin typeface="微软雅黑" panose="020B0503020204020204" pitchFamily="34" charset="-122"/>
                <a:ea typeface="微软雅黑" panose="020B0503020204020204" pitchFamily="34" charset="-122"/>
              </a:rPr>
              <a:t>）</a:t>
            </a:r>
            <a:r>
              <a:rPr lang="zh-CN" altLang="zh-CN" sz="1800" b="1" kern="100" dirty="0" smtClean="0">
                <a:solidFill>
                  <a:srgbClr val="FFC000"/>
                </a:solidFill>
                <a:effectLst/>
                <a:latin typeface="微软雅黑" panose="020B0503020204020204" pitchFamily="34" charset="-122"/>
                <a:ea typeface="微软雅黑" panose="020B0503020204020204" pitchFamily="34" charset="-122"/>
              </a:rPr>
              <a:t>主持</a:t>
            </a:r>
            <a:r>
              <a:rPr lang="zh-CN" altLang="zh-CN" sz="1800" b="1" kern="100" dirty="0">
                <a:solidFill>
                  <a:srgbClr val="FFC000"/>
                </a:solidFill>
                <a:effectLst/>
                <a:latin typeface="微软雅黑" panose="020B0503020204020204" pitchFamily="34" charset="-122"/>
                <a:ea typeface="微软雅黑" panose="020B0503020204020204" pitchFamily="34" charset="-122"/>
              </a:rPr>
              <a:t>或参与市级以上立项课题（</a:t>
            </a:r>
            <a:r>
              <a:rPr lang="zh-CN" altLang="en-US" sz="1800" b="1" kern="100" dirty="0">
                <a:solidFill>
                  <a:schemeClr val="bg1"/>
                </a:solidFill>
                <a:latin typeface="微软雅黑" panose="020B0503020204020204" pitchFamily="34" charset="-122"/>
                <a:ea typeface="微软雅黑" panose="020B0503020204020204" pitchFamily="34" charset="-122"/>
              </a:rPr>
              <a:t>看</a:t>
            </a:r>
            <a:r>
              <a:rPr lang="zh-CN" altLang="zh-CN" sz="1800" b="1" kern="100" dirty="0">
                <a:solidFill>
                  <a:schemeClr val="bg1"/>
                </a:solidFill>
                <a:effectLst/>
                <a:latin typeface="微软雅黑" panose="020B0503020204020204" pitchFamily="34" charset="-122"/>
                <a:ea typeface="微软雅黑" panose="020B0503020204020204" pitchFamily="34" charset="-122"/>
              </a:rPr>
              <a:t>结题</a:t>
            </a:r>
            <a:r>
              <a:rPr lang="zh-CN" altLang="en-US" sz="1800" b="1" kern="100" dirty="0">
                <a:solidFill>
                  <a:schemeClr val="bg1"/>
                </a:solidFill>
                <a:effectLst/>
                <a:latin typeface="微软雅黑" panose="020B0503020204020204" pitchFamily="34" charset="-122"/>
                <a:ea typeface="微软雅黑" panose="020B0503020204020204" pitchFamily="34" charset="-122"/>
              </a:rPr>
              <a:t>证书个人署名</a:t>
            </a:r>
            <a:r>
              <a:rPr lang="zh-CN" altLang="zh-CN" sz="1800" b="1" kern="100" dirty="0">
                <a:solidFill>
                  <a:srgbClr val="FFC000"/>
                </a:solidFill>
                <a:effectLst/>
                <a:latin typeface="微软雅黑" panose="020B0503020204020204" pitchFamily="34" charset="-122"/>
                <a:ea typeface="微软雅黑" panose="020B0503020204020204" pitchFamily="34" charset="-122"/>
              </a:rPr>
              <a:t>），或主持、参与的教科研项目获市级教学成果奖一等奖以上</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（省市教育主管部门、教科研部门）</a:t>
            </a:r>
            <a:r>
              <a:rPr lang="zh-CN" altLang="zh-CN" sz="1800" b="1" kern="100" dirty="0">
                <a:solidFill>
                  <a:srgbClr val="FFC000"/>
                </a:solidFill>
                <a:effectLst/>
                <a:latin typeface="微软雅黑" panose="020B0503020204020204" pitchFamily="34" charset="-122"/>
                <a:ea typeface="微软雅黑" panose="020B0503020204020204" pitchFamily="34" charset="-122"/>
              </a:rPr>
              <a:t>；</a:t>
            </a:r>
            <a:endParaRPr lang="zh-CN"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ts val="2800"/>
              </a:lnSpc>
              <a:spcBef>
                <a:spcPts val="0"/>
              </a:spcBef>
            </a:pPr>
            <a:r>
              <a:rPr lang="zh-CN" altLang="en-US" sz="1800" b="1" kern="100" dirty="0" smtClean="0">
                <a:solidFill>
                  <a:srgbClr val="FFC000"/>
                </a:solidFill>
                <a:effectLst/>
                <a:latin typeface="微软雅黑" panose="020B0503020204020204" pitchFamily="34" charset="-122"/>
                <a:ea typeface="微软雅黑" panose="020B0503020204020204" pitchFamily="34" charset="-122"/>
              </a:rPr>
              <a:t>（</a:t>
            </a:r>
            <a:r>
              <a:rPr lang="en-US" altLang="zh-CN" sz="1800" b="1" kern="100" dirty="0" smtClean="0">
                <a:solidFill>
                  <a:srgbClr val="FFC000"/>
                </a:solidFill>
                <a:effectLst/>
                <a:latin typeface="微软雅黑" panose="020B0503020204020204" pitchFamily="34" charset="-122"/>
                <a:ea typeface="微软雅黑" panose="020B0503020204020204" pitchFamily="34" charset="-122"/>
              </a:rPr>
              <a:t>3</a:t>
            </a:r>
            <a:r>
              <a:rPr lang="zh-CN" altLang="en-US" sz="1800" b="1" kern="100" dirty="0" smtClean="0">
                <a:solidFill>
                  <a:srgbClr val="FFC000"/>
                </a:solidFill>
                <a:effectLst/>
                <a:latin typeface="微软雅黑" panose="020B0503020204020204" pitchFamily="34" charset="-122"/>
                <a:ea typeface="微软雅黑" panose="020B0503020204020204" pitchFamily="34" charset="-122"/>
              </a:rPr>
              <a:t>）</a:t>
            </a:r>
            <a:r>
              <a:rPr lang="zh-CN" altLang="zh-CN" sz="1800" b="1" kern="100" dirty="0" smtClean="0">
                <a:solidFill>
                  <a:srgbClr val="FFC000"/>
                </a:solidFill>
                <a:effectLst/>
                <a:latin typeface="微软雅黑" panose="020B0503020204020204" pitchFamily="34" charset="-122"/>
                <a:ea typeface="微软雅黑" panose="020B0503020204020204" pitchFamily="34" charset="-122"/>
              </a:rPr>
              <a:t>在</a:t>
            </a:r>
            <a:r>
              <a:rPr lang="zh-CN" altLang="zh-CN" sz="1800" b="1" kern="100" dirty="0">
                <a:solidFill>
                  <a:srgbClr val="FFC000"/>
                </a:solidFill>
                <a:effectLst/>
                <a:latin typeface="微软雅黑" panose="020B0503020204020204" pitchFamily="34" charset="-122"/>
                <a:ea typeface="微软雅黑" panose="020B0503020204020204" pitchFamily="34" charset="-122"/>
              </a:rPr>
              <a:t>省级以上报刊发表本学科专业论文两篇。</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（须规范期刊，报纸一般视作市级）</a:t>
            </a:r>
            <a:endParaRPr lang="en-US" altLang="zh-CN" sz="1800" b="1" kern="100" dirty="0">
              <a:solidFill>
                <a:schemeClr val="bg1">
                  <a:lumMod val="95000"/>
                </a:schemeClr>
              </a:solidFill>
              <a:latin typeface="微软雅黑" panose="020B0503020204020204" pitchFamily="34" charset="-122"/>
              <a:ea typeface="微软雅黑" panose="020B0503020204020204" pitchFamily="34" charset="-122"/>
            </a:endParaRPr>
          </a:p>
          <a:p>
            <a:endParaRPr lang="zh-CN" altLang="en-US" b="1" dirty="0"/>
          </a:p>
        </p:txBody>
      </p:sp>
      <p:sp>
        <p:nvSpPr>
          <p:cNvPr id="2" name="页脚占位符 1"/>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710513E9-3AF8-46C6-89EF-706BF1C1CFB6}" type="slidenum">
              <a:rPr lang="zh-CN" altLang="en-US" smtClean="0"/>
            </a:fld>
            <a:endParaRPr lang="zh-CN" alt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sp>
        <p:nvSpPr>
          <p:cNvPr id="3" name="内容占位符 2"/>
          <p:cNvSpPr>
            <a:spLocks noGrp="1"/>
          </p:cNvSpPr>
          <p:nvPr>
            <p:ph idx="1"/>
          </p:nvPr>
        </p:nvSpPr>
        <p:spPr>
          <a:xfrm>
            <a:off x="752476" y="904875"/>
            <a:ext cx="10506074" cy="5033919"/>
          </a:xfrm>
        </p:spPr>
        <p:txBody>
          <a:bodyPr/>
          <a:lstStyle/>
          <a:p>
            <a:pPr>
              <a:lnSpc>
                <a:spcPct val="150000"/>
              </a:lnSpc>
              <a:spcBef>
                <a:spcPts val="0"/>
              </a:spcBef>
            </a:pPr>
            <a:r>
              <a:rPr lang="zh-CN" altLang="zh-CN" sz="1800" b="1" kern="100" dirty="0">
                <a:solidFill>
                  <a:srgbClr val="FFC000"/>
                </a:solidFill>
                <a:effectLst/>
                <a:latin typeface="仿宋" panose="02010609060101010101" pitchFamily="49" charset="-122"/>
                <a:ea typeface="仿宋_GB2312"/>
              </a:rPr>
              <a:t>教科研训人员除符合上述（一）（二）（三）条件外，还</a:t>
            </a:r>
            <a:r>
              <a:rPr lang="zh-CN" altLang="zh-CN" sz="1800" b="1" kern="100" dirty="0">
                <a:solidFill>
                  <a:schemeClr val="bg1">
                    <a:lumMod val="95000"/>
                  </a:schemeClr>
                </a:solidFill>
                <a:latin typeface="微软雅黑" panose="020B0503020204020204" pitchFamily="34" charset="-122"/>
                <a:ea typeface="微软雅黑" panose="020B0503020204020204" pitchFamily="34" charset="-122"/>
              </a:rPr>
              <a:t>须增加一篇省级发表或获奖论文</a:t>
            </a:r>
            <a:r>
              <a:rPr lang="zh-CN" altLang="zh-CN" sz="1800" b="1" kern="100" dirty="0">
                <a:solidFill>
                  <a:srgbClr val="FFC000"/>
                </a:solidFill>
                <a:effectLst/>
                <a:latin typeface="仿宋" panose="02010609060101010101" pitchFamily="49" charset="-122"/>
                <a:ea typeface="仿宋_GB2312"/>
              </a:rPr>
              <a:t>，另每学年（</a:t>
            </a:r>
            <a:r>
              <a:rPr lang="en-US" altLang="zh-CN" sz="1800" b="1" kern="100" dirty="0">
                <a:solidFill>
                  <a:srgbClr val="FFC000"/>
                </a:solidFill>
                <a:effectLst/>
                <a:latin typeface="仿宋" panose="02010609060101010101" pitchFamily="49" charset="-122"/>
                <a:ea typeface="仿宋_GB2312"/>
              </a:rPr>
              <a:t>2020</a:t>
            </a:r>
            <a:r>
              <a:rPr lang="zh-CN" altLang="zh-CN" sz="1800" b="1" kern="100" dirty="0">
                <a:solidFill>
                  <a:srgbClr val="FFC000"/>
                </a:solidFill>
                <a:effectLst/>
                <a:latin typeface="仿宋" panose="02010609060101010101" pitchFamily="49" charset="-122"/>
                <a:ea typeface="仿宋_GB2312"/>
              </a:rPr>
              <a:t>年</a:t>
            </a:r>
            <a:r>
              <a:rPr lang="en-US" altLang="zh-CN" sz="1800" b="1" kern="100" dirty="0">
                <a:solidFill>
                  <a:srgbClr val="FFC000"/>
                </a:solidFill>
                <a:effectLst/>
                <a:latin typeface="仿宋" panose="02010609060101010101" pitchFamily="49" charset="-122"/>
                <a:ea typeface="仿宋_GB2312"/>
              </a:rPr>
              <a:t>9</a:t>
            </a:r>
            <a:r>
              <a:rPr lang="zh-CN" altLang="zh-CN" sz="1800" b="1" kern="100" dirty="0">
                <a:solidFill>
                  <a:srgbClr val="FFC000"/>
                </a:solidFill>
                <a:effectLst/>
                <a:latin typeface="仿宋" panose="02010609060101010101" pitchFamily="49" charset="-122"/>
                <a:ea typeface="仿宋_GB2312"/>
              </a:rPr>
              <a:t>月至</a:t>
            </a:r>
            <a:r>
              <a:rPr lang="en-US" altLang="zh-CN" sz="1800" b="1" kern="100" dirty="0">
                <a:solidFill>
                  <a:srgbClr val="FFC000"/>
                </a:solidFill>
                <a:effectLst/>
                <a:latin typeface="仿宋" panose="02010609060101010101" pitchFamily="49" charset="-122"/>
                <a:ea typeface="仿宋_GB2312"/>
              </a:rPr>
              <a:t>2023</a:t>
            </a:r>
            <a:r>
              <a:rPr lang="zh-CN" altLang="zh-CN" sz="1800" b="1" kern="100" dirty="0">
                <a:solidFill>
                  <a:srgbClr val="FFC000"/>
                </a:solidFill>
                <a:effectLst/>
                <a:latin typeface="仿宋" panose="02010609060101010101" pitchFamily="49" charset="-122"/>
                <a:ea typeface="仿宋_GB2312"/>
              </a:rPr>
              <a:t>年</a:t>
            </a:r>
            <a:r>
              <a:rPr lang="en-US" altLang="zh-CN" sz="1800" b="1" kern="100" dirty="0">
                <a:solidFill>
                  <a:srgbClr val="FFC000"/>
                </a:solidFill>
                <a:effectLst/>
                <a:latin typeface="仿宋" panose="02010609060101010101" pitchFamily="49" charset="-122"/>
                <a:ea typeface="仿宋_GB2312"/>
              </a:rPr>
              <a:t>6</a:t>
            </a:r>
            <a:r>
              <a:rPr lang="zh-CN" altLang="zh-CN" sz="1800" b="1" kern="100" dirty="0">
                <a:solidFill>
                  <a:srgbClr val="FFC000"/>
                </a:solidFill>
                <a:effectLst/>
                <a:latin typeface="仿宋" panose="02010609060101010101" pitchFamily="49" charset="-122"/>
                <a:ea typeface="仿宋_GB2312"/>
              </a:rPr>
              <a:t>月）参加上课、讲座及评课等教育研究活动不少于</a:t>
            </a:r>
            <a:r>
              <a:rPr lang="en-US" altLang="zh-CN" sz="1800" b="1" kern="100" dirty="0">
                <a:solidFill>
                  <a:srgbClr val="FFC000"/>
                </a:solidFill>
                <a:effectLst/>
                <a:latin typeface="Times New Roman" panose="02020603050405020304" pitchFamily="18" charset="0"/>
                <a:ea typeface="仿宋_GB2312"/>
              </a:rPr>
              <a:t>60</a:t>
            </a:r>
            <a:r>
              <a:rPr lang="zh-CN" altLang="zh-CN" sz="1800" b="1" kern="100" dirty="0">
                <a:solidFill>
                  <a:srgbClr val="FFC000"/>
                </a:solidFill>
                <a:effectLst/>
                <a:latin typeface="仿宋" panose="02010609060101010101" pitchFamily="49" charset="-122"/>
                <a:ea typeface="仿宋_GB2312"/>
              </a:rPr>
              <a:t>课时。</a:t>
            </a:r>
            <a:endParaRPr lang="en-US" altLang="zh-CN" sz="1800" b="1" kern="100" dirty="0">
              <a:solidFill>
                <a:srgbClr val="FFC000"/>
              </a:solidFill>
              <a:effectLst/>
              <a:latin typeface="仿宋" panose="02010609060101010101" pitchFamily="49" charset="-122"/>
              <a:ea typeface="仿宋_GB2312"/>
            </a:endParaRPr>
          </a:p>
          <a:p>
            <a:pPr>
              <a:lnSpc>
                <a:spcPct val="150000"/>
              </a:lnSpc>
              <a:spcBef>
                <a:spcPts val="0"/>
              </a:spcBef>
            </a:pP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教科研训员的身份确认与年限确认：现岗。</a:t>
            </a:r>
            <a:endParaRPr lang="en-US" altLang="zh-CN" sz="1800" b="1" kern="100" dirty="0">
              <a:solidFill>
                <a:schemeClr val="bg1">
                  <a:lumMod val="95000"/>
                </a:schemeClr>
              </a:solidFill>
              <a:latin typeface="微软雅黑" panose="020B0503020204020204" pitchFamily="34" charset="-122"/>
              <a:ea typeface="微软雅黑" panose="020B0503020204020204" pitchFamily="34" charset="-122"/>
            </a:endParaRPr>
          </a:p>
          <a:p>
            <a:pPr>
              <a:lnSpc>
                <a:spcPct val="150000"/>
              </a:lnSpc>
              <a:spcBef>
                <a:spcPts val="0"/>
              </a:spcBef>
            </a:pPr>
            <a:endParaRPr lang="en-US" altLang="zh-CN" sz="1800" b="1" kern="100" dirty="0">
              <a:solidFill>
                <a:schemeClr val="bg1">
                  <a:lumMod val="95000"/>
                </a:schemeClr>
              </a:solidFill>
              <a:latin typeface="微软雅黑" panose="020B0503020204020204" pitchFamily="34" charset="-122"/>
              <a:ea typeface="微软雅黑" panose="020B0503020204020204" pitchFamily="34" charset="-122"/>
            </a:endParaRPr>
          </a:p>
          <a:p>
            <a:pPr>
              <a:lnSpc>
                <a:spcPct val="150000"/>
              </a:lnSpc>
              <a:spcBef>
                <a:spcPts val="0"/>
              </a:spcBef>
            </a:pPr>
            <a:r>
              <a:rPr lang="zh-CN" altLang="en-US" sz="1800" b="1" kern="100" dirty="0">
                <a:solidFill>
                  <a:srgbClr val="FFC000"/>
                </a:solidFill>
                <a:latin typeface="微软雅黑" panose="020B0503020204020204" pitchFamily="34" charset="-122"/>
                <a:ea typeface="微软雅黑" panose="020B0503020204020204" pitchFamily="34" charset="-122"/>
              </a:rPr>
              <a:t>关于市属能手申报的补充说明：</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a:lnSpc>
                <a:spcPct val="150000"/>
              </a:lnSpc>
              <a:spcBef>
                <a:spcPts val="0"/>
              </a:spcBef>
            </a:pP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市属教学新秀符合文件（一）（二）（三）条件的</a:t>
            </a:r>
            <a:r>
              <a:rPr lang="zh-CN" altLang="en-US" sz="1800" b="1" kern="100" dirty="0" smtClean="0">
                <a:solidFill>
                  <a:schemeClr val="bg1">
                    <a:lumMod val="95000"/>
                  </a:schemeClr>
                </a:solidFill>
                <a:latin typeface="微软雅黑" panose="020B0503020204020204" pitchFamily="34" charset="-122"/>
                <a:ea typeface="微软雅黑" panose="020B0503020204020204" pitchFamily="34" charset="-122"/>
              </a:rPr>
              <a:t>，可以</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申报市属教学能手；表格及材料提交要求与</a:t>
            </a:r>
            <a:r>
              <a:rPr lang="zh-CN" altLang="en-US" sz="1800" b="1" kern="100" dirty="0" smtClean="0">
                <a:solidFill>
                  <a:schemeClr val="bg1">
                    <a:lumMod val="95000"/>
                  </a:schemeClr>
                </a:solidFill>
                <a:latin typeface="微软雅黑" panose="020B0503020204020204" pitchFamily="34" charset="-122"/>
                <a:ea typeface="微软雅黑" panose="020B0503020204020204" pitchFamily="34" charset="-122"/>
              </a:rPr>
              <a:t>市教学能手</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评审相同</a:t>
            </a:r>
            <a:r>
              <a:rPr lang="zh-CN" altLang="en-US" sz="1800" b="1" kern="100" dirty="0" smtClean="0">
                <a:solidFill>
                  <a:schemeClr val="bg1">
                    <a:lumMod val="95000"/>
                  </a:schemeClr>
                </a:solidFill>
                <a:latin typeface="微软雅黑" panose="020B0503020204020204" pitchFamily="34" charset="-122"/>
                <a:ea typeface="微软雅黑" panose="020B0503020204020204" pitchFamily="34" charset="-122"/>
              </a:rPr>
              <a:t>。请在</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附件</a:t>
            </a:r>
            <a:r>
              <a:rPr lang="en-US" altLang="zh-CN" sz="1800" b="1" kern="100" dirty="0">
                <a:solidFill>
                  <a:schemeClr val="bg1">
                    <a:lumMod val="95000"/>
                  </a:schemeClr>
                </a:solidFill>
                <a:latin typeface="微软雅黑" panose="020B0503020204020204" pitchFamily="34" charset="-122"/>
                <a:ea typeface="微软雅黑" panose="020B0503020204020204" pitchFamily="34" charset="-122"/>
              </a:rPr>
              <a:t>3</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花名册备注栏中注明</a:t>
            </a:r>
            <a:r>
              <a:rPr lang="zh-CN" altLang="en-US" sz="1800" b="1" kern="100" dirty="0" smtClean="0">
                <a:solidFill>
                  <a:schemeClr val="bg1">
                    <a:lumMod val="95000"/>
                  </a:schemeClr>
                </a:solidFill>
                <a:latin typeface="微软雅黑" panose="020B0503020204020204" pitchFamily="34" charset="-122"/>
                <a:ea typeface="微软雅黑" panose="020B0503020204020204" pitchFamily="34" charset="-122"/>
              </a:rPr>
              <a:t>“只</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申报市属教学能手</a:t>
            </a:r>
            <a:r>
              <a:rPr lang="zh-CN" altLang="en-US" sz="1800" b="1" kern="100" dirty="0" smtClean="0">
                <a:solidFill>
                  <a:schemeClr val="bg1">
                    <a:lumMod val="95000"/>
                  </a:schemeClr>
                </a:solidFill>
                <a:latin typeface="微软雅黑" panose="020B0503020204020204" pitchFamily="34" charset="-122"/>
                <a:ea typeface="微软雅黑" panose="020B0503020204020204" pitchFamily="34" charset="-122"/>
              </a:rPr>
              <a:t>”</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a:t>
            </a:r>
            <a:endParaRPr lang="zh-CN" altLang="en-US" sz="1800" b="1" kern="100" dirty="0">
              <a:solidFill>
                <a:schemeClr val="bg1">
                  <a:lumMod val="95000"/>
                </a:schemeClr>
              </a:solidFill>
              <a:latin typeface="微软雅黑" panose="020B0503020204020204" pitchFamily="34" charset="-122"/>
              <a:ea typeface="微软雅黑" panose="020B0503020204020204" pitchFamily="34" charset="-122"/>
            </a:endParaRPr>
          </a:p>
          <a:p>
            <a:pPr>
              <a:lnSpc>
                <a:spcPct val="150000"/>
              </a:lnSpc>
              <a:spcBef>
                <a:spcPts val="0"/>
              </a:spcBef>
            </a:pPr>
            <a:endParaRPr lang="en-US" altLang="zh-CN" sz="1800" b="1" kern="100" dirty="0">
              <a:solidFill>
                <a:schemeClr val="bg1">
                  <a:lumMod val="95000"/>
                </a:schemeClr>
              </a:solidFill>
              <a:latin typeface="微软雅黑" panose="020B0503020204020204" pitchFamily="34" charset="-122"/>
              <a:ea typeface="微软雅黑" panose="020B0503020204020204" pitchFamily="34" charset="-122"/>
            </a:endParaRPr>
          </a:p>
          <a:p>
            <a:pPr>
              <a:lnSpc>
                <a:spcPct val="150000"/>
              </a:lnSpc>
              <a:spcBef>
                <a:spcPts val="0"/>
              </a:spcBef>
            </a:pPr>
            <a:endParaRPr lang="en-US" altLang="zh-CN" sz="1800" b="1" kern="100" dirty="0">
              <a:solidFill>
                <a:srgbClr val="000000"/>
              </a:solidFill>
              <a:latin typeface="仿宋" panose="02010609060101010101" pitchFamily="49" charset="-122"/>
              <a:ea typeface="仿宋_GB2312"/>
            </a:endParaRPr>
          </a:p>
          <a:p>
            <a:pPr>
              <a:lnSpc>
                <a:spcPct val="150000"/>
              </a:lnSpc>
              <a:spcBef>
                <a:spcPts val="0"/>
              </a:spcBef>
            </a:pPr>
            <a:endParaRPr lang="en-US" altLang="zh-CN" sz="1800" kern="100" dirty="0">
              <a:solidFill>
                <a:srgbClr val="000000"/>
              </a:solidFill>
              <a:latin typeface="仿宋" panose="02010609060101010101" pitchFamily="49" charset="-122"/>
              <a:ea typeface="仿宋_GB2312"/>
            </a:endParaRPr>
          </a:p>
          <a:p>
            <a:pPr>
              <a:lnSpc>
                <a:spcPct val="150000"/>
              </a:lnSpc>
              <a:spcBef>
                <a:spcPts val="0"/>
              </a:spcBef>
            </a:pPr>
            <a:endParaRPr lang="en-US" altLang="zh-CN" sz="1800" kern="100" dirty="0">
              <a:solidFill>
                <a:srgbClr val="000000"/>
              </a:solidFill>
              <a:effectLst/>
              <a:latin typeface="仿宋" panose="02010609060101010101" pitchFamily="49" charset="-122"/>
              <a:ea typeface="仿宋_GB2312"/>
            </a:endParaRPr>
          </a:p>
          <a:p>
            <a:endParaRPr lang="zh-CN" altLang="zh-CN" sz="1800" kern="100" dirty="0">
              <a:effectLst/>
              <a:latin typeface="Times New Roman" panose="02020603050405020304" pitchFamily="18" charset="0"/>
              <a:ea typeface="宋体" panose="02010600030101010101" pitchFamily="2" charset="-122"/>
            </a:endParaRPr>
          </a:p>
          <a:p>
            <a:endParaRPr lang="zh-CN" altLang="en-US" dirty="0"/>
          </a:p>
        </p:txBody>
      </p:sp>
      <p:sp>
        <p:nvSpPr>
          <p:cNvPr id="2" name="页脚占位符 1"/>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sp>
        <p:nvSpPr>
          <p:cNvPr id="3" name="内容占位符 2"/>
          <p:cNvSpPr>
            <a:spLocks noGrp="1"/>
          </p:cNvSpPr>
          <p:nvPr>
            <p:ph idx="1"/>
          </p:nvPr>
        </p:nvSpPr>
        <p:spPr>
          <a:xfrm>
            <a:off x="501445" y="741619"/>
            <a:ext cx="11142407" cy="4921762"/>
          </a:xfrm>
        </p:spPr>
        <p:txBody>
          <a:bodyPr>
            <a:normAutofit lnSpcReduction="10000"/>
          </a:bodyPr>
          <a:lstStyle/>
          <a:p>
            <a:pPr>
              <a:lnSpc>
                <a:spcPct val="150000"/>
              </a:lnSpc>
              <a:spcBef>
                <a:spcPts val="0"/>
              </a:spcBef>
            </a:pPr>
            <a:r>
              <a:rPr lang="zh-CN" altLang="en-US" sz="2400" b="1" dirty="0">
                <a:solidFill>
                  <a:srgbClr val="FFC000"/>
                </a:solidFill>
                <a:latin typeface="微软雅黑" panose="020B0503020204020204" pitchFamily="34" charset="-122"/>
                <a:ea typeface="微软雅黑" panose="020B0503020204020204" pitchFamily="34" charset="-122"/>
              </a:rPr>
              <a:t>关于破格人员和外地引进的骨干教师评审：</a:t>
            </a:r>
            <a:endParaRPr lang="en-US" altLang="zh-CN" sz="2400" b="1" dirty="0">
              <a:solidFill>
                <a:srgbClr val="FFC000"/>
              </a:solidFill>
              <a:latin typeface="微软雅黑" panose="020B0503020204020204" pitchFamily="34" charset="-122"/>
              <a:ea typeface="微软雅黑" panose="020B0503020204020204" pitchFamily="34" charset="-122"/>
            </a:endParaRPr>
          </a:p>
          <a:p>
            <a:pPr>
              <a:lnSpc>
                <a:spcPts val="4300"/>
              </a:lnSpc>
              <a:spcBef>
                <a:spcPts val="0"/>
              </a:spcBef>
            </a:pPr>
            <a:r>
              <a:rPr lang="zh-CN" altLang="en-US" sz="2400" b="1" dirty="0">
                <a:solidFill>
                  <a:schemeClr val="bg1"/>
                </a:solidFill>
                <a:latin typeface="微软雅黑" panose="020B0503020204020204" pitchFamily="34" charset="-122"/>
                <a:ea typeface="微软雅黑" panose="020B0503020204020204" pitchFamily="34" charset="-122"/>
              </a:rPr>
              <a:t>破格人员：</a:t>
            </a:r>
            <a:r>
              <a:rPr lang="zh-CN" altLang="zh-CN" sz="2400" b="1" dirty="0">
                <a:solidFill>
                  <a:schemeClr val="bg1"/>
                </a:solidFill>
                <a:latin typeface="微软雅黑" panose="020B0503020204020204" pitchFamily="34" charset="-122"/>
                <a:ea typeface="微软雅黑" panose="020B0503020204020204" pitchFamily="34" charset="-122"/>
              </a:rPr>
              <a:t>第九批无锡市中小学教学新秀和</a:t>
            </a:r>
            <a:r>
              <a:rPr lang="en-US" altLang="zh-CN" sz="2400" b="1" dirty="0">
                <a:solidFill>
                  <a:schemeClr val="bg1"/>
                </a:solidFill>
                <a:latin typeface="微软雅黑" panose="020B0503020204020204" pitchFamily="34" charset="-122"/>
                <a:ea typeface="微软雅黑" panose="020B0503020204020204" pitchFamily="34" charset="-122"/>
              </a:rPr>
              <a:t>2021</a:t>
            </a:r>
            <a:r>
              <a:rPr lang="zh-CN" altLang="zh-CN" sz="2400" b="1" dirty="0">
                <a:solidFill>
                  <a:schemeClr val="bg1"/>
                </a:solidFill>
                <a:latin typeface="微软雅黑" panose="020B0503020204020204" pitchFamily="34" charset="-122"/>
                <a:ea typeface="微软雅黑" panose="020B0503020204020204" pitchFamily="34" charset="-122"/>
              </a:rPr>
              <a:t>年以后获得县区级教学能手称号的</a:t>
            </a:r>
            <a:r>
              <a:rPr lang="zh-CN" altLang="en-US" sz="2400" b="1" dirty="0">
                <a:solidFill>
                  <a:schemeClr val="bg1"/>
                </a:solidFill>
                <a:latin typeface="微软雅黑" panose="020B0503020204020204" pitchFamily="34" charset="-122"/>
                <a:ea typeface="微软雅黑" panose="020B0503020204020204" pitchFamily="34" charset="-122"/>
              </a:rPr>
              <a:t>，或无学术荣誉称号的；</a:t>
            </a:r>
            <a:endParaRPr lang="en-US" altLang="zh-CN" sz="2400" b="1" dirty="0">
              <a:solidFill>
                <a:schemeClr val="bg1"/>
              </a:solidFill>
              <a:latin typeface="微软雅黑" panose="020B0503020204020204" pitchFamily="34" charset="-122"/>
              <a:ea typeface="微软雅黑" panose="020B0503020204020204" pitchFamily="34" charset="-122"/>
            </a:endParaRPr>
          </a:p>
          <a:p>
            <a:pPr indent="0" algn="just">
              <a:lnSpc>
                <a:spcPts val="4300"/>
              </a:lnSpc>
              <a:spcBef>
                <a:spcPts val="0"/>
              </a:spcBef>
              <a:buNone/>
            </a:pPr>
            <a:r>
              <a:rPr lang="zh-CN" altLang="en-US" sz="2400" b="1" dirty="0">
                <a:solidFill>
                  <a:schemeClr val="bg1"/>
                </a:solidFill>
                <a:latin typeface="微软雅黑" panose="020B0503020204020204" pitchFamily="34" charset="-122"/>
                <a:ea typeface="微软雅黑" panose="020B0503020204020204" pitchFamily="34" charset="-122"/>
              </a:rPr>
              <a:t>破格人员的申报材料，经本地、直属学校初审合格后，</a:t>
            </a:r>
            <a:r>
              <a:rPr lang="en-US" altLang="zh-CN" sz="2400" b="1" dirty="0">
                <a:solidFill>
                  <a:schemeClr val="bg1"/>
                </a:solidFill>
                <a:latin typeface="微软雅黑" panose="020B0503020204020204" pitchFamily="34" charset="-122"/>
                <a:ea typeface="微软雅黑" panose="020B0503020204020204" pitchFamily="34" charset="-122"/>
              </a:rPr>
              <a:t>9</a:t>
            </a:r>
            <a:r>
              <a:rPr lang="zh-CN" altLang="en-US" sz="2400" b="1" dirty="0">
                <a:solidFill>
                  <a:schemeClr val="bg1"/>
                </a:solidFill>
                <a:latin typeface="微软雅黑" panose="020B0503020204020204" pitchFamily="34" charset="-122"/>
                <a:ea typeface="微软雅黑" panose="020B0503020204020204" pitchFamily="34" charset="-122"/>
              </a:rPr>
              <a:t>月</a:t>
            </a:r>
            <a:r>
              <a:rPr lang="en-US" altLang="zh-CN" sz="2400" b="1" dirty="0">
                <a:solidFill>
                  <a:schemeClr val="bg1"/>
                </a:solidFill>
                <a:latin typeface="微软雅黑" panose="020B0503020204020204" pitchFamily="34" charset="-122"/>
                <a:ea typeface="微软雅黑" panose="020B0503020204020204" pitchFamily="34" charset="-122"/>
              </a:rPr>
              <a:t>8</a:t>
            </a:r>
            <a:r>
              <a:rPr lang="zh-CN" altLang="en-US" sz="2400" b="1" dirty="0">
                <a:solidFill>
                  <a:schemeClr val="bg1"/>
                </a:solidFill>
                <a:latin typeface="微软雅黑" panose="020B0503020204020204" pitchFamily="34" charset="-122"/>
                <a:ea typeface="微软雅黑" panose="020B0503020204020204" pitchFamily="34" charset="-122"/>
              </a:rPr>
              <a:t>日前交市教科</a:t>
            </a:r>
            <a:r>
              <a:rPr lang="zh-CN" altLang="en-US" sz="2400" b="1" dirty="0">
                <a:solidFill>
                  <a:schemeClr val="bg1"/>
                </a:solidFill>
                <a:latin typeface="微软雅黑" panose="020B0503020204020204" pitchFamily="34" charset="-122"/>
                <a:ea typeface="微软雅黑" panose="020B0503020204020204" pitchFamily="34" charset="-122"/>
              </a:rPr>
              <a:t>院</a:t>
            </a:r>
            <a:r>
              <a:rPr lang="zh-CN" altLang="en-US" sz="2400" b="1" dirty="0">
                <a:solidFill>
                  <a:schemeClr val="bg1"/>
                </a:solidFill>
                <a:latin typeface="微软雅黑" panose="020B0503020204020204" pitchFamily="34" charset="-122"/>
                <a:ea typeface="微软雅黑" panose="020B0503020204020204" pitchFamily="34" charset="-122"/>
              </a:rPr>
              <a:t>。</a:t>
            </a:r>
            <a:r>
              <a:rPr lang="zh-CN" altLang="en-US" sz="2400" b="1" dirty="0">
                <a:solidFill>
                  <a:schemeClr val="bg1"/>
                </a:solidFill>
                <a:latin typeface="微软雅黑" panose="020B0503020204020204" pitchFamily="34" charset="-122"/>
                <a:ea typeface="微软雅黑" panose="020B0503020204020204" pitchFamily="34" charset="-122"/>
              </a:rPr>
              <a:t>破格</a:t>
            </a:r>
            <a:r>
              <a:rPr lang="zh-CN" altLang="en-US" sz="2400" b="1" dirty="0">
                <a:solidFill>
                  <a:schemeClr val="bg1"/>
                </a:solidFill>
                <a:latin typeface="微软雅黑" panose="020B0503020204020204" pitchFamily="34" charset="-122"/>
                <a:ea typeface="微软雅黑" panose="020B0503020204020204" pitchFamily="34" charset="-122"/>
              </a:rPr>
              <a:t>人员的材料评审、课堂教学、能力素养考试均由市教科院组织；</a:t>
            </a:r>
            <a:endParaRPr lang="en-US" altLang="zh-CN" sz="2400" b="1" dirty="0">
              <a:solidFill>
                <a:schemeClr val="bg1"/>
              </a:solidFill>
              <a:latin typeface="微软雅黑" panose="020B0503020204020204" pitchFamily="34" charset="-122"/>
              <a:ea typeface="微软雅黑" panose="020B0503020204020204" pitchFamily="34" charset="-122"/>
            </a:endParaRPr>
          </a:p>
          <a:p>
            <a:pPr>
              <a:lnSpc>
                <a:spcPct val="150000"/>
              </a:lnSpc>
              <a:spcBef>
                <a:spcPts val="0"/>
              </a:spcBef>
            </a:pPr>
            <a:r>
              <a:rPr lang="zh-CN" altLang="en-US" sz="2400" b="1" dirty="0">
                <a:solidFill>
                  <a:schemeClr val="bg1"/>
                </a:solidFill>
                <a:latin typeface="微软雅黑" panose="020B0503020204020204" pitchFamily="34" charset="-122"/>
                <a:ea typeface="微软雅黑" panose="020B0503020204020204" pitchFamily="34" charset="-122"/>
              </a:rPr>
              <a:t>外地引进的骨干教师不占各地推荐</a:t>
            </a:r>
            <a:r>
              <a:rPr lang="zh-CN" altLang="en-US" sz="2400" b="1" dirty="0" smtClean="0">
                <a:solidFill>
                  <a:schemeClr val="bg1"/>
                </a:solidFill>
                <a:latin typeface="微软雅黑" panose="020B0503020204020204" pitchFamily="34" charset="-122"/>
                <a:ea typeface="微软雅黑" panose="020B0503020204020204" pitchFamily="34" charset="-122"/>
              </a:rPr>
              <a:t>名额</a:t>
            </a:r>
            <a:r>
              <a:rPr lang="zh-CN" altLang="en-US" sz="2400" b="1" dirty="0">
                <a:solidFill>
                  <a:schemeClr val="bg1"/>
                </a:solidFill>
                <a:latin typeface="微软雅黑" panose="020B0503020204020204" pitchFamily="34" charset="-122"/>
                <a:ea typeface="微软雅黑" panose="020B0503020204020204" pitchFamily="34" charset="-122"/>
              </a:rPr>
              <a:t>，请在</a:t>
            </a:r>
            <a:r>
              <a:rPr lang="zh-CN" altLang="zh-CN" sz="2400" b="1" dirty="0">
                <a:solidFill>
                  <a:schemeClr val="bg1"/>
                </a:solidFill>
                <a:latin typeface="微软雅黑" panose="020B0503020204020204" pitchFamily="34" charset="-122"/>
                <a:ea typeface="微软雅黑" panose="020B0503020204020204" pitchFamily="34" charset="-122"/>
              </a:rPr>
              <a:t>附件</a:t>
            </a:r>
            <a:r>
              <a:rPr lang="en-US" altLang="zh-CN" sz="2400" b="1" dirty="0">
                <a:solidFill>
                  <a:schemeClr val="bg1"/>
                </a:solidFill>
                <a:latin typeface="微软雅黑" panose="020B0503020204020204" pitchFamily="34" charset="-122"/>
                <a:ea typeface="微软雅黑" panose="020B0503020204020204" pitchFamily="34" charset="-122"/>
              </a:rPr>
              <a:t>3</a:t>
            </a:r>
            <a:r>
              <a:rPr lang="zh-CN" altLang="en-US" sz="2400" b="1" dirty="0">
                <a:solidFill>
                  <a:schemeClr val="bg1"/>
                </a:solidFill>
                <a:latin typeface="微软雅黑" panose="020B0503020204020204" pitchFamily="34" charset="-122"/>
                <a:ea typeface="微软雅黑" panose="020B0503020204020204" pitchFamily="34" charset="-122"/>
              </a:rPr>
              <a:t>花名册备注栏中注明“外地引进骨干教师”</a:t>
            </a:r>
            <a:r>
              <a:rPr lang="zh-CN" altLang="en-US" sz="2400" b="1" dirty="0" smtClean="0">
                <a:solidFill>
                  <a:schemeClr val="bg1"/>
                </a:solidFill>
                <a:latin typeface="微软雅黑" panose="020B0503020204020204" pitchFamily="34" charset="-122"/>
                <a:ea typeface="微软雅黑" panose="020B0503020204020204" pitchFamily="34" charset="-122"/>
              </a:rPr>
              <a:t>。</a:t>
            </a:r>
            <a:r>
              <a:rPr lang="zh-CN" altLang="en-US" sz="2400" b="1" dirty="0">
                <a:solidFill>
                  <a:schemeClr val="bg1"/>
                </a:solidFill>
                <a:latin typeface="微软雅黑" panose="020B0503020204020204" pitchFamily="34" charset="-122"/>
                <a:ea typeface="微软雅黑" panose="020B0503020204020204" pitchFamily="34" charset="-122"/>
              </a:rPr>
              <a:t>外地引进的骨干</a:t>
            </a:r>
            <a:r>
              <a:rPr lang="zh-CN" altLang="en-US" sz="2400" b="1" dirty="0" smtClean="0">
                <a:solidFill>
                  <a:schemeClr val="bg1"/>
                </a:solidFill>
                <a:latin typeface="微软雅黑" panose="020B0503020204020204" pitchFamily="34" charset="-122"/>
                <a:ea typeface="微软雅黑" panose="020B0503020204020204" pitchFamily="34" charset="-122"/>
              </a:rPr>
              <a:t>教师的申报</a:t>
            </a:r>
            <a:r>
              <a:rPr lang="zh-CN" altLang="en-US" sz="2400" b="1" dirty="0">
                <a:solidFill>
                  <a:schemeClr val="bg1"/>
                </a:solidFill>
                <a:latin typeface="微软雅黑" panose="020B0503020204020204" pitchFamily="34" charset="-122"/>
                <a:ea typeface="微软雅黑" panose="020B0503020204020204" pitchFamily="34" charset="-122"/>
              </a:rPr>
              <a:t>材料，经本地、直属学校初审合格后，</a:t>
            </a:r>
            <a:r>
              <a:rPr lang="en-US" altLang="zh-CN" sz="2400" b="1" dirty="0">
                <a:solidFill>
                  <a:schemeClr val="bg1"/>
                </a:solidFill>
                <a:latin typeface="微软雅黑" panose="020B0503020204020204" pitchFamily="34" charset="-122"/>
                <a:ea typeface="微软雅黑" panose="020B0503020204020204" pitchFamily="34" charset="-122"/>
              </a:rPr>
              <a:t>9</a:t>
            </a:r>
            <a:r>
              <a:rPr lang="zh-CN" altLang="en-US" sz="2400" b="1" dirty="0">
                <a:solidFill>
                  <a:schemeClr val="bg1"/>
                </a:solidFill>
                <a:latin typeface="微软雅黑" panose="020B0503020204020204" pitchFamily="34" charset="-122"/>
                <a:ea typeface="微软雅黑" panose="020B0503020204020204" pitchFamily="34" charset="-122"/>
              </a:rPr>
              <a:t>月</a:t>
            </a:r>
            <a:r>
              <a:rPr lang="en-US" altLang="zh-CN" sz="2400" b="1" dirty="0">
                <a:solidFill>
                  <a:schemeClr val="bg1"/>
                </a:solidFill>
                <a:latin typeface="微软雅黑" panose="020B0503020204020204" pitchFamily="34" charset="-122"/>
                <a:ea typeface="微软雅黑" panose="020B0503020204020204" pitchFamily="34" charset="-122"/>
              </a:rPr>
              <a:t>8</a:t>
            </a:r>
            <a:r>
              <a:rPr lang="zh-CN" altLang="en-US" sz="2400" b="1" dirty="0">
                <a:solidFill>
                  <a:schemeClr val="bg1"/>
                </a:solidFill>
                <a:latin typeface="微软雅黑" panose="020B0503020204020204" pitchFamily="34" charset="-122"/>
                <a:ea typeface="微软雅黑" panose="020B0503020204020204" pitchFamily="34" charset="-122"/>
              </a:rPr>
              <a:t>日前交市教科院</a:t>
            </a:r>
            <a:r>
              <a:rPr lang="zh-CN" altLang="en-US" sz="2400" b="1" dirty="0">
                <a:solidFill>
                  <a:schemeClr val="bg1"/>
                </a:solidFill>
                <a:latin typeface="微软雅黑" panose="020B0503020204020204" pitchFamily="34" charset="-122"/>
                <a:ea typeface="微软雅黑" panose="020B0503020204020204" pitchFamily="34" charset="-122"/>
              </a:rPr>
              <a:t>。外地引进的骨干教师的材料评审、课堂教学、能力素养考试材料</a:t>
            </a:r>
            <a:r>
              <a:rPr lang="zh-CN" altLang="en-US" sz="2400" b="1" dirty="0">
                <a:solidFill>
                  <a:schemeClr val="bg1"/>
                </a:solidFill>
                <a:latin typeface="微软雅黑" panose="020B0503020204020204" pitchFamily="34" charset="-122"/>
                <a:ea typeface="微软雅黑" panose="020B0503020204020204" pitchFamily="34" charset="-122"/>
              </a:rPr>
              <a:t>评审、课堂教学、能力素养考试</a:t>
            </a:r>
            <a:r>
              <a:rPr lang="zh-CN" altLang="en-US" sz="2400" b="1" dirty="0" smtClean="0">
                <a:solidFill>
                  <a:schemeClr val="bg1"/>
                </a:solidFill>
                <a:latin typeface="微软雅黑" panose="020B0503020204020204" pitchFamily="34" charset="-122"/>
                <a:ea typeface="微软雅黑" panose="020B0503020204020204" pitchFamily="34" charset="-122"/>
              </a:rPr>
              <a:t>）均由</a:t>
            </a:r>
            <a:r>
              <a:rPr lang="zh-CN" altLang="en-US" sz="2400" b="1" dirty="0">
                <a:solidFill>
                  <a:schemeClr val="bg1"/>
                </a:solidFill>
                <a:latin typeface="微软雅黑" panose="020B0503020204020204" pitchFamily="34" charset="-122"/>
                <a:ea typeface="微软雅黑" panose="020B0503020204020204" pitchFamily="34" charset="-122"/>
              </a:rPr>
              <a:t>市教科</a:t>
            </a:r>
            <a:r>
              <a:rPr lang="zh-CN" altLang="en-US" sz="2400" b="1" dirty="0" smtClean="0">
                <a:solidFill>
                  <a:schemeClr val="bg1"/>
                </a:solidFill>
                <a:latin typeface="微软雅黑" panose="020B0503020204020204" pitchFamily="34" charset="-122"/>
                <a:ea typeface="微软雅黑" panose="020B0503020204020204" pitchFamily="34" charset="-122"/>
              </a:rPr>
              <a:t>院组织</a:t>
            </a:r>
            <a:r>
              <a:rPr lang="zh-CN" altLang="en-US" sz="2400" b="1" dirty="0" smtClean="0">
                <a:solidFill>
                  <a:schemeClr val="bg1"/>
                </a:solidFill>
                <a:latin typeface="微软雅黑" panose="020B0503020204020204" pitchFamily="34" charset="-122"/>
                <a:ea typeface="微软雅黑" panose="020B0503020204020204" pitchFamily="34" charset="-122"/>
              </a:rPr>
              <a:t>。</a:t>
            </a:r>
            <a:endParaRPr lang="zh-CN" altLang="en-US" dirty="0"/>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710513E9-3AF8-46C6-89EF-706BF1C1CFB6}" type="slidenum">
              <a:rPr lang="zh-CN" altLang="en-US" smtClean="0"/>
            </a:fld>
            <a:endParaRPr lang="zh-CN" alt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sp>
        <p:nvSpPr>
          <p:cNvPr id="3" name="内容占位符 2"/>
          <p:cNvSpPr>
            <a:spLocks noGrp="1"/>
          </p:cNvSpPr>
          <p:nvPr>
            <p:ph idx="1"/>
          </p:nvPr>
        </p:nvSpPr>
        <p:spPr>
          <a:xfrm>
            <a:off x="642207" y="616688"/>
            <a:ext cx="10711593" cy="5560275"/>
          </a:xfrm>
        </p:spPr>
        <p:txBody>
          <a:bodyPr/>
          <a:lstStyle/>
          <a:p>
            <a:r>
              <a:rPr lang="zh-CN" altLang="en-US" sz="2300" b="1" kern="100" dirty="0">
                <a:solidFill>
                  <a:srgbClr val="FFFF00"/>
                </a:solidFill>
                <a:latin typeface="微软雅黑" panose="020B0503020204020204" pitchFamily="34" charset="-122"/>
                <a:ea typeface="微软雅黑" panose="020B0503020204020204" pitchFamily="34" charset="-122"/>
              </a:rPr>
              <a:t>二、论文、公开课、课堂教学竞赛要求</a:t>
            </a:r>
            <a:endParaRPr lang="en-US" altLang="zh-CN" sz="2300" b="1" kern="100" dirty="0">
              <a:solidFill>
                <a:srgbClr val="FFFF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zh-CN" sz="1800" b="1" kern="100" dirty="0">
                <a:solidFill>
                  <a:srgbClr val="FFC000"/>
                </a:solidFill>
                <a:effectLst/>
                <a:latin typeface="微软雅黑" panose="020B0503020204020204" pitchFamily="34" charset="-122"/>
                <a:ea typeface="微软雅黑" panose="020B0503020204020204" pitchFamily="34" charset="-122"/>
              </a:rPr>
              <a:t>有两篇市级以上论文（两篇论文市级以上发表；或其中一篇发表在市级以上报刊，另一篇获得市级二等奖以上）。</a:t>
            </a:r>
            <a:endParaRPr lang="en-US"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zh-CN" sz="1800" b="1" kern="100" dirty="0">
                <a:solidFill>
                  <a:srgbClr val="FFC000"/>
                </a:solidFill>
                <a:effectLst/>
                <a:latin typeface="微软雅黑" panose="020B0503020204020204" pitchFamily="34" charset="-122"/>
                <a:ea typeface="微软雅黑" panose="020B0503020204020204" pitchFamily="34" charset="-122"/>
              </a:rPr>
              <a:t>第九批无锡市中小学教学新秀和</a:t>
            </a:r>
            <a:r>
              <a:rPr lang="en-US" altLang="zh-CN" sz="1800" b="1" kern="100" dirty="0">
                <a:solidFill>
                  <a:srgbClr val="FFC000"/>
                </a:solidFill>
                <a:effectLst/>
                <a:latin typeface="微软雅黑" panose="020B0503020204020204" pitchFamily="34" charset="-122"/>
                <a:ea typeface="微软雅黑" panose="020B0503020204020204" pitchFamily="34" charset="-122"/>
              </a:rPr>
              <a:t>2021</a:t>
            </a:r>
            <a:r>
              <a:rPr lang="zh-CN" altLang="zh-CN" sz="1800" b="1" kern="100" dirty="0">
                <a:solidFill>
                  <a:srgbClr val="FFC000"/>
                </a:solidFill>
                <a:effectLst/>
                <a:latin typeface="微软雅黑" panose="020B0503020204020204" pitchFamily="34" charset="-122"/>
                <a:ea typeface="微软雅黑" panose="020B0503020204020204" pitchFamily="34" charset="-122"/>
              </a:rPr>
              <a:t>年以后获得县区级教学能手称号的，提交的有效论文至少有一篇为获评后新发表或获奖的</a:t>
            </a:r>
            <a:r>
              <a:rPr lang="zh-CN" altLang="en-US" sz="1800" b="1" kern="100" dirty="0">
                <a:solidFill>
                  <a:srgbClr val="FFC000"/>
                </a:solidFill>
                <a:effectLst/>
                <a:latin typeface="微软雅黑" panose="020B0503020204020204" pitchFamily="34" charset="-122"/>
                <a:ea typeface="微软雅黑" panose="020B0503020204020204" pitchFamily="34" charset="-122"/>
              </a:rPr>
              <a:t>（按照证书日期计算，至</a:t>
            </a:r>
            <a:r>
              <a:rPr lang="en-US" altLang="zh-CN" sz="1800" b="1" kern="100" dirty="0">
                <a:solidFill>
                  <a:srgbClr val="FFC000"/>
                </a:solidFill>
                <a:effectLst/>
                <a:latin typeface="微软雅黑" panose="020B0503020204020204" pitchFamily="34" charset="-122"/>
                <a:ea typeface="微软雅黑" panose="020B0503020204020204" pitchFamily="34" charset="-122"/>
              </a:rPr>
              <a:t>2023</a:t>
            </a:r>
            <a:r>
              <a:rPr lang="zh-CN" altLang="en-US" sz="1800" b="1" kern="100" dirty="0">
                <a:solidFill>
                  <a:srgbClr val="FFC000"/>
                </a:solidFill>
                <a:effectLst/>
                <a:latin typeface="微软雅黑" panose="020B0503020204020204" pitchFamily="34" charset="-122"/>
                <a:ea typeface="微软雅黑" panose="020B0503020204020204" pitchFamily="34" charset="-122"/>
              </a:rPr>
              <a:t>年</a:t>
            </a:r>
            <a:r>
              <a:rPr lang="en-US" altLang="zh-CN" sz="1800" b="1" kern="100" dirty="0">
                <a:solidFill>
                  <a:srgbClr val="FFC000"/>
                </a:solidFill>
                <a:effectLst/>
                <a:latin typeface="微软雅黑" panose="020B0503020204020204" pitchFamily="34" charset="-122"/>
                <a:ea typeface="微软雅黑" panose="020B0503020204020204" pitchFamily="34" charset="-122"/>
              </a:rPr>
              <a:t>6</a:t>
            </a:r>
            <a:r>
              <a:rPr lang="zh-CN" altLang="en-US" sz="1800" b="1" kern="100" dirty="0">
                <a:solidFill>
                  <a:srgbClr val="FFC000"/>
                </a:solidFill>
                <a:effectLst/>
                <a:latin typeface="微软雅黑" panose="020B0503020204020204" pitchFamily="34" charset="-122"/>
                <a:ea typeface="微软雅黑" panose="020B0503020204020204" pitchFamily="34" charset="-122"/>
              </a:rPr>
              <a:t>月</a:t>
            </a:r>
            <a:r>
              <a:rPr lang="en-US" altLang="zh-CN" sz="1800" b="1" kern="100" dirty="0">
                <a:solidFill>
                  <a:srgbClr val="FFC000"/>
                </a:solidFill>
                <a:effectLst/>
                <a:latin typeface="微软雅黑" panose="020B0503020204020204" pitchFamily="34" charset="-122"/>
                <a:ea typeface="微软雅黑" panose="020B0503020204020204" pitchFamily="34" charset="-122"/>
              </a:rPr>
              <a:t>30</a:t>
            </a:r>
            <a:r>
              <a:rPr lang="zh-CN" altLang="en-US" sz="1800" b="1" kern="100" dirty="0">
                <a:solidFill>
                  <a:srgbClr val="FFC000"/>
                </a:solidFill>
                <a:effectLst/>
                <a:latin typeface="微软雅黑" panose="020B0503020204020204" pitchFamily="34" charset="-122"/>
                <a:ea typeface="微软雅黑" panose="020B0503020204020204" pitchFamily="34" charset="-122"/>
              </a:rPr>
              <a:t>日）</a:t>
            </a:r>
            <a:r>
              <a:rPr lang="zh-CN" altLang="zh-CN" sz="1800" b="1" kern="100" dirty="0">
                <a:solidFill>
                  <a:srgbClr val="FFC000"/>
                </a:solidFill>
                <a:effectLst/>
                <a:latin typeface="微软雅黑" panose="020B0503020204020204" pitchFamily="34" charset="-122"/>
                <a:ea typeface="微软雅黑" panose="020B0503020204020204" pitchFamily="34" charset="-122"/>
              </a:rPr>
              <a:t>。</a:t>
            </a:r>
            <a:endParaRPr lang="en-US"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zh-CN" sz="1800" b="1" kern="100" dirty="0">
                <a:solidFill>
                  <a:srgbClr val="FFC000"/>
                </a:solidFill>
                <a:effectLst/>
                <a:latin typeface="微软雅黑" panose="020B0503020204020204" pitchFamily="34" charset="-122"/>
                <a:ea typeface="微软雅黑" panose="020B0503020204020204" pitchFamily="34" charset="-122"/>
              </a:rPr>
              <a:t>评选中涉及的论文等材料认定标准如下：</a:t>
            </a:r>
            <a:endParaRPr lang="zh-CN"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en-US" altLang="zh-CN" sz="1800" b="1" kern="100" dirty="0">
                <a:solidFill>
                  <a:srgbClr val="FFC000"/>
                </a:solidFill>
                <a:effectLst/>
                <a:latin typeface="微软雅黑" panose="020B0503020204020204" pitchFamily="34" charset="-122"/>
                <a:ea typeface="微软雅黑" panose="020B0503020204020204" pitchFamily="34" charset="-122"/>
              </a:rPr>
              <a:t>1</a:t>
            </a:r>
            <a:r>
              <a:rPr lang="zh-CN" altLang="zh-CN" sz="1800" b="1" kern="100" dirty="0">
                <a:solidFill>
                  <a:srgbClr val="FFC000"/>
                </a:solidFill>
                <a:effectLst/>
                <a:latin typeface="微软雅黑" panose="020B0503020204020204" pitchFamily="34" charset="-122"/>
                <a:ea typeface="微软雅黑" panose="020B0503020204020204" pitchFamily="34" charset="-122"/>
              </a:rPr>
              <a:t>．发表或获奖论文必须与申报者所任教学科或专业一致；</a:t>
            </a:r>
            <a:endParaRPr lang="zh-CN"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en-US" altLang="zh-CN" sz="1800" b="1" kern="100" dirty="0">
                <a:solidFill>
                  <a:srgbClr val="FFC000"/>
                </a:solidFill>
                <a:effectLst/>
                <a:latin typeface="微软雅黑" panose="020B0503020204020204" pitchFamily="34" charset="-122"/>
                <a:ea typeface="微软雅黑" panose="020B0503020204020204" pitchFamily="34" charset="-122"/>
              </a:rPr>
              <a:t>2</a:t>
            </a:r>
            <a:r>
              <a:rPr lang="zh-CN" altLang="zh-CN" sz="1800" b="1" kern="100" dirty="0">
                <a:solidFill>
                  <a:srgbClr val="FFC000"/>
                </a:solidFill>
                <a:effectLst/>
                <a:latin typeface="微软雅黑" panose="020B0503020204020204" pitchFamily="34" charset="-122"/>
                <a:ea typeface="微软雅黑" panose="020B0503020204020204" pitchFamily="34" charset="-122"/>
              </a:rPr>
              <a:t>．发表的论文须为</a:t>
            </a:r>
            <a:r>
              <a:rPr lang="zh-CN" altLang="zh-CN" sz="1800" b="1" kern="100" dirty="0">
                <a:solidFill>
                  <a:srgbClr val="FFC000"/>
                </a:solidFill>
                <a:latin typeface="微软雅黑" panose="020B0503020204020204" pitchFamily="34" charset="-122"/>
                <a:ea typeface="微软雅黑" panose="020B0503020204020204" pitchFamily="34" charset="-122"/>
              </a:rPr>
              <a:t>公开出版发行具有正规刊号的报刊</a:t>
            </a:r>
            <a:r>
              <a:rPr lang="zh-CN" altLang="zh-CN" sz="1800" b="1" kern="100" dirty="0">
                <a:solidFill>
                  <a:srgbClr val="FFC000"/>
                </a:solidFill>
                <a:effectLst/>
                <a:latin typeface="微软雅黑" panose="020B0503020204020204" pitchFamily="34" charset="-122"/>
                <a:ea typeface="微软雅黑" panose="020B0503020204020204" pitchFamily="34" charset="-122"/>
              </a:rPr>
              <a:t>，字数一般在</a:t>
            </a:r>
            <a:r>
              <a:rPr lang="en-US" altLang="zh-CN" sz="1800" b="1" kern="100" dirty="0">
                <a:solidFill>
                  <a:srgbClr val="FFC000"/>
                </a:solidFill>
                <a:latin typeface="微软雅黑" panose="020B0503020204020204" pitchFamily="34" charset="-122"/>
                <a:ea typeface="微软雅黑" panose="020B0503020204020204" pitchFamily="34" charset="-122"/>
              </a:rPr>
              <a:t>2000</a:t>
            </a:r>
            <a:r>
              <a:rPr lang="zh-CN" altLang="zh-CN" sz="1800" b="1" kern="100" dirty="0">
                <a:solidFill>
                  <a:srgbClr val="FFC000"/>
                </a:solidFill>
                <a:latin typeface="微软雅黑" panose="020B0503020204020204" pitchFamily="34" charset="-122"/>
                <a:ea typeface="微软雅黑" panose="020B0503020204020204" pitchFamily="34" charset="-122"/>
              </a:rPr>
              <a:t>字以上</a:t>
            </a:r>
            <a:r>
              <a:rPr lang="zh-CN" altLang="zh-CN" sz="1800" b="1" kern="100" dirty="0">
                <a:solidFill>
                  <a:srgbClr val="FFC000"/>
                </a:solidFill>
                <a:effectLst/>
                <a:latin typeface="微软雅黑" panose="020B0503020204020204" pitchFamily="34" charset="-122"/>
                <a:ea typeface="微软雅黑" panose="020B0503020204020204" pitchFamily="34" charset="-122"/>
              </a:rPr>
              <a:t>；</a:t>
            </a:r>
            <a:endParaRPr lang="zh-CN"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en-US" altLang="zh-CN" sz="1800" b="1" kern="100" dirty="0">
                <a:solidFill>
                  <a:srgbClr val="FFC000"/>
                </a:solidFill>
                <a:effectLst/>
                <a:latin typeface="微软雅黑" panose="020B0503020204020204" pitchFamily="34" charset="-122"/>
                <a:ea typeface="微软雅黑" panose="020B0503020204020204" pitchFamily="34" charset="-122"/>
              </a:rPr>
              <a:t>3</a:t>
            </a:r>
            <a:r>
              <a:rPr lang="zh-CN" altLang="zh-CN" sz="1800" b="1" kern="100" dirty="0">
                <a:solidFill>
                  <a:srgbClr val="FFC000"/>
                </a:solidFill>
                <a:effectLst/>
                <a:latin typeface="微软雅黑" panose="020B0503020204020204" pitchFamily="34" charset="-122"/>
                <a:ea typeface="微软雅黑" panose="020B0503020204020204" pitchFamily="34" charset="-122"/>
              </a:rPr>
              <a:t>．论文须为独立或作为第一作者在</a:t>
            </a:r>
            <a:r>
              <a:rPr lang="zh-CN" altLang="zh-CN" sz="1800" b="1" kern="100" dirty="0">
                <a:solidFill>
                  <a:srgbClr val="FFC000"/>
                </a:solidFill>
                <a:latin typeface="微软雅黑" panose="020B0503020204020204" pitchFamily="34" charset="-122"/>
                <a:ea typeface="微软雅黑" panose="020B0503020204020204" pitchFamily="34" charset="-122"/>
              </a:rPr>
              <a:t>市级以上教育教学报刊</a:t>
            </a:r>
            <a:r>
              <a:rPr lang="zh-CN" altLang="zh-CN" sz="1800" b="1" kern="100" dirty="0">
                <a:solidFill>
                  <a:srgbClr val="FFC000"/>
                </a:solidFill>
                <a:effectLst/>
                <a:latin typeface="微软雅黑" panose="020B0503020204020204" pitchFamily="34" charset="-122"/>
                <a:ea typeface="微软雅黑" panose="020B0503020204020204" pitchFamily="34" charset="-122"/>
              </a:rPr>
              <a:t>上发表，或获得</a:t>
            </a:r>
            <a:r>
              <a:rPr lang="zh-CN" altLang="zh-CN" sz="1800" b="1" kern="100" dirty="0">
                <a:solidFill>
                  <a:srgbClr val="FFC000"/>
                </a:solidFill>
                <a:latin typeface="微软雅黑" panose="020B0503020204020204" pitchFamily="34" charset="-122"/>
                <a:ea typeface="微软雅黑" panose="020B0503020204020204" pitchFamily="34" charset="-122"/>
              </a:rPr>
              <a:t>市级二等奖</a:t>
            </a:r>
            <a:r>
              <a:rPr lang="zh-CN" altLang="zh-CN" sz="1800" b="1" kern="100" dirty="0">
                <a:solidFill>
                  <a:srgbClr val="FFC000"/>
                </a:solidFill>
                <a:effectLst/>
                <a:latin typeface="微软雅黑" panose="020B0503020204020204" pitchFamily="34" charset="-122"/>
                <a:ea typeface="微软雅黑" panose="020B0503020204020204" pitchFamily="34" charset="-122"/>
              </a:rPr>
              <a:t>以上；</a:t>
            </a:r>
            <a:endParaRPr lang="zh-CN"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en-US" altLang="zh-CN" sz="1800" b="1" kern="100" dirty="0">
                <a:solidFill>
                  <a:srgbClr val="FFC000"/>
                </a:solidFill>
                <a:effectLst/>
                <a:latin typeface="微软雅黑" panose="020B0503020204020204" pitchFamily="34" charset="-122"/>
                <a:ea typeface="微软雅黑" panose="020B0503020204020204" pitchFamily="34" charset="-122"/>
              </a:rPr>
              <a:t>4</a:t>
            </a:r>
            <a:r>
              <a:rPr lang="zh-CN" altLang="zh-CN" sz="1800" b="1" kern="100" dirty="0">
                <a:solidFill>
                  <a:srgbClr val="FFC000"/>
                </a:solidFill>
                <a:effectLst/>
                <a:latin typeface="微软雅黑" panose="020B0503020204020204" pitchFamily="34" charset="-122"/>
                <a:ea typeface="微软雅黑" panose="020B0503020204020204" pitchFamily="34" charset="-122"/>
              </a:rPr>
              <a:t>．获奖论文指市级以上</a:t>
            </a:r>
            <a:r>
              <a:rPr lang="zh-CN" altLang="zh-CN" sz="1800" b="1" kern="100" dirty="0">
                <a:solidFill>
                  <a:srgbClr val="FFC000"/>
                </a:solidFill>
                <a:latin typeface="微软雅黑" panose="020B0503020204020204" pitchFamily="34" charset="-122"/>
                <a:ea typeface="微软雅黑" panose="020B0503020204020204" pitchFamily="34" charset="-122"/>
              </a:rPr>
              <a:t>教育行政部门、教科研训部门组织的评比</a:t>
            </a: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（教科院、教发院）</a:t>
            </a:r>
            <a:r>
              <a:rPr lang="zh-CN" altLang="zh-CN" sz="1800" b="1" kern="100" dirty="0">
                <a:solidFill>
                  <a:srgbClr val="FFC000"/>
                </a:solidFill>
                <a:effectLst/>
                <a:latin typeface="微软雅黑" panose="020B0503020204020204" pitchFamily="34" charset="-122"/>
                <a:ea typeface="微软雅黑" panose="020B0503020204020204" pitchFamily="34" charset="-122"/>
              </a:rPr>
              <a:t>；</a:t>
            </a:r>
            <a:endParaRPr lang="zh-CN"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en-US" altLang="zh-CN" sz="1800" b="1" kern="100" dirty="0">
                <a:solidFill>
                  <a:srgbClr val="FFC000"/>
                </a:solidFill>
                <a:effectLst/>
                <a:latin typeface="微软雅黑" panose="020B0503020204020204" pitchFamily="34" charset="-122"/>
                <a:ea typeface="微软雅黑" panose="020B0503020204020204" pitchFamily="34" charset="-122"/>
              </a:rPr>
              <a:t>5</a:t>
            </a:r>
            <a:r>
              <a:rPr lang="zh-CN" altLang="zh-CN" sz="1800" b="1" kern="100" dirty="0">
                <a:solidFill>
                  <a:srgbClr val="FFC000"/>
                </a:solidFill>
                <a:effectLst/>
                <a:latin typeface="微软雅黑" panose="020B0503020204020204" pitchFamily="34" charset="-122"/>
                <a:ea typeface="微软雅黑" panose="020B0503020204020204" pitchFamily="34" charset="-122"/>
              </a:rPr>
              <a:t>．论文发表（获奖）为</a:t>
            </a:r>
            <a:r>
              <a:rPr lang="en-US" altLang="zh-CN" sz="1800" b="1" kern="100" dirty="0">
                <a:solidFill>
                  <a:srgbClr val="FFC000"/>
                </a:solidFill>
                <a:latin typeface="微软雅黑" panose="020B0503020204020204" pitchFamily="34" charset="-122"/>
                <a:ea typeface="微软雅黑" panose="020B0503020204020204" pitchFamily="34" charset="-122"/>
              </a:rPr>
              <a:t>2020</a:t>
            </a:r>
            <a:r>
              <a:rPr lang="zh-CN" altLang="zh-CN" sz="1800" b="1" kern="100" dirty="0">
                <a:solidFill>
                  <a:srgbClr val="FFC000"/>
                </a:solidFill>
                <a:latin typeface="微软雅黑" panose="020B0503020204020204" pitchFamily="34" charset="-122"/>
                <a:ea typeface="微软雅黑" panose="020B0503020204020204" pitchFamily="34" charset="-122"/>
              </a:rPr>
              <a:t>年</a:t>
            </a:r>
            <a:r>
              <a:rPr lang="en-US" altLang="zh-CN" sz="1800" b="1" kern="100" dirty="0">
                <a:solidFill>
                  <a:srgbClr val="FFC000"/>
                </a:solidFill>
                <a:latin typeface="微软雅黑" panose="020B0503020204020204" pitchFamily="34" charset="-122"/>
                <a:ea typeface="微软雅黑" panose="020B0503020204020204" pitchFamily="34" charset="-122"/>
              </a:rPr>
              <a:t>1</a:t>
            </a:r>
            <a:r>
              <a:rPr lang="zh-CN" altLang="zh-CN" sz="1800" b="1" kern="100" dirty="0">
                <a:solidFill>
                  <a:srgbClr val="FFC000"/>
                </a:solidFill>
                <a:latin typeface="微软雅黑" panose="020B0503020204020204" pitchFamily="34" charset="-122"/>
                <a:ea typeface="微软雅黑" panose="020B0503020204020204" pitchFamily="34" charset="-122"/>
              </a:rPr>
              <a:t>月至</a:t>
            </a:r>
            <a:r>
              <a:rPr lang="en-US" altLang="zh-CN" sz="1800" b="1" kern="100" dirty="0">
                <a:solidFill>
                  <a:srgbClr val="FFC000"/>
                </a:solidFill>
                <a:latin typeface="微软雅黑" panose="020B0503020204020204" pitchFamily="34" charset="-122"/>
                <a:ea typeface="微软雅黑" panose="020B0503020204020204" pitchFamily="34" charset="-122"/>
              </a:rPr>
              <a:t>2023</a:t>
            </a:r>
            <a:r>
              <a:rPr lang="zh-CN" altLang="zh-CN" sz="1800" b="1" kern="100" dirty="0">
                <a:solidFill>
                  <a:srgbClr val="FFC000"/>
                </a:solidFill>
                <a:latin typeface="微软雅黑" panose="020B0503020204020204" pitchFamily="34" charset="-122"/>
                <a:ea typeface="微软雅黑" panose="020B0503020204020204" pitchFamily="34" charset="-122"/>
              </a:rPr>
              <a:t>年</a:t>
            </a:r>
            <a:r>
              <a:rPr lang="en-US" altLang="zh-CN" sz="1800" b="1" kern="100" dirty="0">
                <a:solidFill>
                  <a:srgbClr val="FFC000"/>
                </a:solidFill>
                <a:latin typeface="微软雅黑" panose="020B0503020204020204" pitchFamily="34" charset="-122"/>
                <a:ea typeface="微软雅黑" panose="020B0503020204020204" pitchFamily="34" charset="-122"/>
              </a:rPr>
              <a:t>6</a:t>
            </a:r>
            <a:r>
              <a:rPr lang="zh-CN" altLang="zh-CN" sz="1800" b="1" kern="100" dirty="0">
                <a:solidFill>
                  <a:srgbClr val="FFC000"/>
                </a:solidFill>
                <a:latin typeface="微软雅黑" panose="020B0503020204020204" pitchFamily="34" charset="-122"/>
                <a:ea typeface="微软雅黑" panose="020B0503020204020204" pitchFamily="34" charset="-122"/>
              </a:rPr>
              <a:t>月期间获得</a:t>
            </a:r>
            <a:r>
              <a:rPr lang="zh-CN" altLang="zh-CN" sz="1800" b="1" kern="100" dirty="0">
                <a:solidFill>
                  <a:srgbClr val="FFC000"/>
                </a:solidFill>
                <a:effectLst/>
                <a:latin typeface="微软雅黑" panose="020B0503020204020204" pitchFamily="34" charset="-122"/>
                <a:ea typeface="微软雅黑" panose="020B0503020204020204" pitchFamily="34" charset="-122"/>
              </a:rPr>
              <a:t>。</a:t>
            </a:r>
            <a:endParaRPr lang="en-US" altLang="zh-CN" sz="1800" b="1" kern="100" dirty="0">
              <a:solidFill>
                <a:srgbClr val="FFC000"/>
              </a:solidFill>
              <a:effectLst/>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rgbClr val="FFC000"/>
                </a:solidFill>
                <a:latin typeface="微软雅黑" panose="020B0503020204020204" pitchFamily="34" charset="-122"/>
                <a:ea typeface="微软雅黑" panose="020B0503020204020204" pitchFamily="34" charset="-122"/>
              </a:rPr>
              <a:t>补充：公开课为</a:t>
            </a:r>
            <a:r>
              <a:rPr lang="en-US" altLang="zh-CN" sz="1800" b="1" kern="100" dirty="0">
                <a:solidFill>
                  <a:srgbClr val="FFC000"/>
                </a:solidFill>
                <a:latin typeface="微软雅黑" panose="020B0503020204020204" pitchFamily="34" charset="-122"/>
                <a:ea typeface="微软雅黑" panose="020B0503020204020204" pitchFamily="34" charset="-122"/>
              </a:rPr>
              <a:t>2020</a:t>
            </a:r>
            <a:r>
              <a:rPr lang="zh-CN" altLang="zh-CN" sz="1800" b="1" kern="100" dirty="0">
                <a:solidFill>
                  <a:srgbClr val="FFC000"/>
                </a:solidFill>
                <a:latin typeface="微软雅黑" panose="020B0503020204020204" pitchFamily="34" charset="-122"/>
                <a:ea typeface="微软雅黑" panose="020B0503020204020204" pitchFamily="34" charset="-122"/>
              </a:rPr>
              <a:t>年</a:t>
            </a:r>
            <a:r>
              <a:rPr lang="en-US" altLang="zh-CN" sz="1800" b="1" kern="100" dirty="0">
                <a:solidFill>
                  <a:srgbClr val="FFC000"/>
                </a:solidFill>
                <a:latin typeface="微软雅黑" panose="020B0503020204020204" pitchFamily="34" charset="-122"/>
                <a:ea typeface="微软雅黑" panose="020B0503020204020204" pitchFamily="34" charset="-122"/>
              </a:rPr>
              <a:t>1</a:t>
            </a:r>
            <a:r>
              <a:rPr lang="zh-CN" altLang="zh-CN" sz="1800" b="1" kern="100" dirty="0">
                <a:solidFill>
                  <a:srgbClr val="FFC000"/>
                </a:solidFill>
                <a:latin typeface="微软雅黑" panose="020B0503020204020204" pitchFamily="34" charset="-122"/>
                <a:ea typeface="微软雅黑" panose="020B0503020204020204" pitchFamily="34" charset="-122"/>
              </a:rPr>
              <a:t>月至</a:t>
            </a:r>
            <a:r>
              <a:rPr lang="en-US" altLang="zh-CN" sz="1800" b="1" kern="100" dirty="0">
                <a:solidFill>
                  <a:srgbClr val="FFC000"/>
                </a:solidFill>
                <a:latin typeface="微软雅黑" panose="020B0503020204020204" pitchFamily="34" charset="-122"/>
                <a:ea typeface="微软雅黑" panose="020B0503020204020204" pitchFamily="34" charset="-122"/>
              </a:rPr>
              <a:t>2023</a:t>
            </a:r>
            <a:r>
              <a:rPr lang="zh-CN" altLang="zh-CN" sz="1800" b="1" kern="100" dirty="0">
                <a:solidFill>
                  <a:srgbClr val="FFC000"/>
                </a:solidFill>
                <a:latin typeface="微软雅黑" panose="020B0503020204020204" pitchFamily="34" charset="-122"/>
                <a:ea typeface="微软雅黑" panose="020B0503020204020204" pitchFamily="34" charset="-122"/>
              </a:rPr>
              <a:t>年</a:t>
            </a:r>
            <a:r>
              <a:rPr lang="en-US" altLang="zh-CN" sz="1800" b="1" kern="100" dirty="0">
                <a:solidFill>
                  <a:srgbClr val="FFC000"/>
                </a:solidFill>
                <a:latin typeface="微软雅黑" panose="020B0503020204020204" pitchFamily="34" charset="-122"/>
                <a:ea typeface="微软雅黑" panose="020B0503020204020204" pitchFamily="34" charset="-122"/>
              </a:rPr>
              <a:t>6</a:t>
            </a:r>
            <a:r>
              <a:rPr lang="zh-CN" altLang="zh-CN" sz="1800" b="1" kern="100" dirty="0">
                <a:solidFill>
                  <a:srgbClr val="FFC000"/>
                </a:solidFill>
                <a:latin typeface="微软雅黑" panose="020B0503020204020204" pitchFamily="34" charset="-122"/>
                <a:ea typeface="微软雅黑" panose="020B0503020204020204" pitchFamily="34" charset="-122"/>
              </a:rPr>
              <a:t>月期间获得</a:t>
            </a:r>
            <a:r>
              <a:rPr lang="zh-CN" altLang="en-US" sz="1800" b="1" kern="100" dirty="0">
                <a:solidFill>
                  <a:srgbClr val="FFC000"/>
                </a:solidFill>
                <a:latin typeface="微软雅黑" panose="020B0503020204020204" pitchFamily="34" charset="-122"/>
                <a:ea typeface="微软雅黑" panose="020B0503020204020204" pitchFamily="34" charset="-122"/>
              </a:rPr>
              <a:t>。荣誉、课堂教学竞赛、课题为任教以来；</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chemeClr val="bg1">
                    <a:lumMod val="95000"/>
                  </a:schemeClr>
                </a:solidFill>
                <a:latin typeface="微软雅黑" panose="020B0503020204020204" pitchFamily="34" charset="-122"/>
                <a:ea typeface="微软雅黑" panose="020B0503020204020204" pitchFamily="34" charset="-122"/>
              </a:rPr>
              <a:t>各学科专项能力比赛不算（如说课、实验等）。</a:t>
            </a:r>
            <a:endParaRPr lang="zh-CN" altLang="zh-CN" sz="1800" b="1" kern="100" dirty="0">
              <a:solidFill>
                <a:schemeClr val="bg1">
                  <a:lumMod val="95000"/>
                </a:schemeClr>
              </a:solidFill>
              <a:latin typeface="微软雅黑" panose="020B0503020204020204" pitchFamily="34" charset="-122"/>
              <a:ea typeface="微软雅黑" panose="020B0503020204020204" pitchFamily="34" charset="-122"/>
            </a:endParaRPr>
          </a:p>
          <a:p>
            <a:endParaRPr lang="zh-CN" altLang="en-US" dirty="0"/>
          </a:p>
        </p:txBody>
      </p:sp>
      <p:sp>
        <p:nvSpPr>
          <p:cNvPr id="2" name="页脚占位符 1"/>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graphicFrame>
        <p:nvGraphicFramePr>
          <p:cNvPr id="7" name="内容占位符 6"/>
          <p:cNvGraphicFramePr>
            <a:graphicFrameLocks noGrp="1"/>
          </p:cNvGraphicFramePr>
          <p:nvPr>
            <p:ph idx="1"/>
          </p:nvPr>
        </p:nvGraphicFramePr>
        <p:xfrm>
          <a:off x="345743" y="1034395"/>
          <a:ext cx="11215085" cy="5134407"/>
        </p:xfrm>
        <a:graphic>
          <a:graphicData uri="http://schemas.openxmlformats.org/drawingml/2006/table">
            <a:tbl>
              <a:tblPr>
                <a:tableStyleId>{5C22544A-7EE6-4342-B048-85BDC9FD1C3A}</a:tableStyleId>
              </a:tblPr>
              <a:tblGrid>
                <a:gridCol w="2231217"/>
                <a:gridCol w="1183030"/>
                <a:gridCol w="799110"/>
                <a:gridCol w="2114720"/>
                <a:gridCol w="680663"/>
                <a:gridCol w="294988"/>
                <a:gridCol w="1906871"/>
                <a:gridCol w="216919"/>
                <a:gridCol w="1787567"/>
              </a:tblGrid>
              <a:tr h="314343">
                <a:tc>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姓</a:t>
                      </a:r>
                      <a:r>
                        <a:rPr lang="en-US" sz="1400" b="1" kern="100" dirty="0">
                          <a:effectLst/>
                          <a:latin typeface="微软雅黑" panose="020B0503020204020204" pitchFamily="34" charset="-122"/>
                          <a:ea typeface="微软雅黑" panose="020B0503020204020204" pitchFamily="34" charset="-122"/>
                        </a:rPr>
                        <a:t>  </a:t>
                      </a:r>
                      <a:r>
                        <a:rPr lang="zh-CN" sz="1400" b="1" kern="100" dirty="0">
                          <a:effectLst/>
                          <a:latin typeface="微软雅黑" panose="020B0503020204020204" pitchFamily="34" charset="-122"/>
                          <a:ea typeface="微软雅黑" panose="020B0503020204020204" pitchFamily="34" charset="-122"/>
                        </a:rPr>
                        <a:t>名</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2">
                  <a:txBody>
                    <a:bodyPr/>
                    <a:lstStyle/>
                    <a:p>
                      <a:r>
                        <a:rPr lang="zh-CN" sz="1400" b="1" kern="100" dirty="0">
                          <a:effectLst/>
                          <a:latin typeface="微软雅黑" panose="020B0503020204020204" pitchFamily="34" charset="-122"/>
                          <a:ea typeface="微软雅黑" panose="020B0503020204020204" pitchFamily="34" charset="-122"/>
                        </a:rPr>
                        <a:t>性 别</a:t>
                      </a:r>
                      <a:endParaRPr lang="zh-CN" altLang="en-US" b="1" dirty="0"/>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r>
                        <a:rPr lang="en-US" sz="1400" b="1" kern="100">
                          <a:effectLst/>
                          <a:latin typeface="微软雅黑" panose="020B0503020204020204" pitchFamily="34" charset="-122"/>
                          <a:ea typeface="微软雅黑" panose="020B0503020204020204" pitchFamily="34" charset="-122"/>
                        </a:rPr>
                        <a:t> </a:t>
                      </a:r>
                      <a:endParaRPr lang="zh-CN" altLang="en-US" b="1" dirty="0"/>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nchor="ctr"/>
                </a:tc>
                <a:tc gridSpan="2">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出生年月</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a:txBody>
                    <a:bodyPr/>
                    <a:lstStyle/>
                    <a:p>
                      <a:pPr algn="ctr">
                        <a:lnSpc>
                          <a:spcPts val="2200"/>
                        </a:lnSpc>
                      </a:pPr>
                      <a:r>
                        <a:rPr lang="en-US" sz="1400" b="1" kern="100" dirty="0">
                          <a:solidFill>
                            <a:srgbClr val="003399"/>
                          </a:solidFill>
                          <a:effectLst/>
                          <a:latin typeface="微软雅黑" panose="020B0503020204020204" pitchFamily="34" charset="-122"/>
                          <a:ea typeface="微软雅黑" panose="020B0503020204020204" pitchFamily="34" charset="-122"/>
                        </a:rPr>
                        <a:t>198001 </a:t>
                      </a:r>
                      <a:endParaRPr lang="zh-CN" sz="1400" b="1" kern="100" dirty="0">
                        <a:solidFill>
                          <a:srgbClr val="003399"/>
                        </a:solidFill>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14305">
                <a:tc>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任教学段</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2">
                  <a:txBody>
                    <a:bodyPr/>
                    <a:lstStyle/>
                    <a:p>
                      <a:r>
                        <a:rPr lang="zh-CN" sz="1400" b="1" kern="100" dirty="0">
                          <a:effectLst/>
                          <a:latin typeface="微软雅黑" panose="020B0503020204020204" pitchFamily="34" charset="-122"/>
                          <a:ea typeface="微软雅黑" panose="020B0503020204020204" pitchFamily="34" charset="-122"/>
                        </a:rPr>
                        <a:t>任教学科</a:t>
                      </a:r>
                      <a:endParaRPr lang="zh-CN" altLang="en-US" b="1" dirty="0"/>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r>
                        <a:rPr lang="en-US" sz="1400" b="1" kern="100" dirty="0">
                          <a:effectLst/>
                          <a:latin typeface="微软雅黑" panose="020B0503020204020204" pitchFamily="34" charset="-122"/>
                          <a:ea typeface="微软雅黑" panose="020B0503020204020204" pitchFamily="34" charset="-122"/>
                        </a:rPr>
                        <a:t> </a:t>
                      </a:r>
                      <a:endParaRPr lang="zh-CN" altLang="en-US" b="1" dirty="0"/>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nchor="ctr"/>
                </a:tc>
                <a:tc gridSpan="2">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参加工作时间</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a:txBody>
                    <a:bodyPr/>
                    <a:lstStyle/>
                    <a:p>
                      <a:pPr algn="ctr">
                        <a:lnSpc>
                          <a:spcPts val="2200"/>
                        </a:lnSpc>
                      </a:pPr>
                      <a:r>
                        <a:rPr lang="en-US" sz="1400" b="1" kern="100" dirty="0">
                          <a:solidFill>
                            <a:srgbClr val="003399"/>
                          </a:solidFill>
                          <a:effectLst/>
                          <a:latin typeface="微软雅黑" panose="020B0503020204020204" pitchFamily="34" charset="-122"/>
                          <a:ea typeface="微软雅黑" panose="020B0503020204020204" pitchFamily="34" charset="-122"/>
                        </a:rPr>
                        <a:t>200308 </a:t>
                      </a:r>
                      <a:endParaRPr lang="zh-CN" sz="1400" b="1" kern="100" dirty="0">
                        <a:solidFill>
                          <a:srgbClr val="003399"/>
                        </a:solidFill>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14759">
                <a:tc>
                  <a:txBody>
                    <a:bodyPr/>
                    <a:lstStyle/>
                    <a:p>
                      <a:pPr algn="ctr">
                        <a:lnSpc>
                          <a:spcPts val="2200"/>
                        </a:lnSpc>
                      </a:pPr>
                      <a:r>
                        <a:rPr lang="zh-CN" sz="1400" b="1" kern="100">
                          <a:effectLst/>
                          <a:latin typeface="微软雅黑" panose="020B0503020204020204" pitchFamily="34" charset="-122"/>
                          <a:ea typeface="微软雅黑" panose="020B0503020204020204" pitchFamily="34" charset="-122"/>
                        </a:rPr>
                        <a:t>“过三关”时</a:t>
                      </a:r>
                      <a:r>
                        <a:rPr lang="en-US" sz="1400" b="1" kern="100">
                          <a:effectLst/>
                          <a:latin typeface="微软雅黑" panose="020B0503020204020204" pitchFamily="34" charset="-122"/>
                          <a:ea typeface="微软雅黑" panose="020B0503020204020204" pitchFamily="34" charset="-122"/>
                        </a:rPr>
                        <a:t>  </a:t>
                      </a:r>
                      <a:r>
                        <a:rPr lang="zh-CN" sz="1400" b="1" kern="100">
                          <a:effectLst/>
                          <a:latin typeface="微软雅黑" panose="020B0503020204020204" pitchFamily="34" charset="-122"/>
                          <a:ea typeface="微软雅黑" panose="020B0503020204020204" pitchFamily="34" charset="-122"/>
                        </a:rPr>
                        <a:t>间</a:t>
                      </a:r>
                      <a:endParaRPr lang="zh-CN" sz="1400" b="1" kern="10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2">
                  <a:txBody>
                    <a:bodyPr/>
                    <a:lstStyle/>
                    <a:p>
                      <a:r>
                        <a:rPr lang="zh-CN" sz="1400" b="1" kern="100" dirty="0">
                          <a:effectLst/>
                          <a:latin typeface="微软雅黑" panose="020B0503020204020204" pitchFamily="34" charset="-122"/>
                          <a:ea typeface="微软雅黑" panose="020B0503020204020204" pitchFamily="34" charset="-122"/>
                        </a:rPr>
                        <a:t>职</a:t>
                      </a:r>
                      <a:r>
                        <a:rPr lang="en-US" sz="1400" b="1" kern="100" dirty="0">
                          <a:effectLst/>
                          <a:latin typeface="微软雅黑" panose="020B0503020204020204" pitchFamily="34" charset="-122"/>
                          <a:ea typeface="微软雅黑" panose="020B0503020204020204" pitchFamily="34" charset="-122"/>
                        </a:rPr>
                        <a:t>  </a:t>
                      </a:r>
                      <a:r>
                        <a:rPr lang="zh-CN" sz="1400" b="1" kern="100" dirty="0">
                          <a:effectLst/>
                          <a:latin typeface="微软雅黑" panose="020B0503020204020204" pitchFamily="34" charset="-122"/>
                          <a:ea typeface="微软雅黑" panose="020B0503020204020204" pitchFamily="34" charset="-122"/>
                        </a:rPr>
                        <a:t>务</a:t>
                      </a:r>
                      <a:endParaRPr lang="zh-CN" altLang="en-US" b="1" dirty="0"/>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r>
                        <a:rPr lang="en-US" sz="1400" b="1" kern="100" dirty="0">
                          <a:effectLst/>
                          <a:latin typeface="微软雅黑" panose="020B0503020204020204" pitchFamily="34" charset="-122"/>
                          <a:ea typeface="微软雅黑" panose="020B0503020204020204" pitchFamily="34" charset="-122"/>
                        </a:rPr>
                        <a:t> </a:t>
                      </a:r>
                      <a:endParaRPr lang="zh-CN" altLang="en-US" b="1" dirty="0"/>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nchor="ctr"/>
                </a:tc>
                <a:tc gridSpan="2">
                  <a:txBody>
                    <a:bodyPr/>
                    <a:lstStyle/>
                    <a:p>
                      <a:pPr algn="ctr">
                        <a:lnSpc>
                          <a:spcPts val="2200"/>
                        </a:lnSpc>
                      </a:pPr>
                      <a:r>
                        <a:rPr lang="zh-CN" sz="1400" b="1" kern="100">
                          <a:effectLst/>
                          <a:latin typeface="微软雅黑" panose="020B0503020204020204" pitchFamily="34" charset="-122"/>
                          <a:ea typeface="微软雅黑" panose="020B0503020204020204" pitchFamily="34" charset="-122"/>
                        </a:rPr>
                        <a:t>职 称</a:t>
                      </a:r>
                      <a:endParaRPr lang="zh-CN" sz="1400" b="1" kern="10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a:txBody>
                    <a:bodyPr/>
                    <a:lstStyle/>
                    <a:p>
                      <a:pPr algn="ctr">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173003">
                <a:tc>
                  <a:txBody>
                    <a:bodyPr/>
                    <a:lstStyle/>
                    <a:p>
                      <a:pPr algn="ctr">
                        <a:lnSpc>
                          <a:spcPts val="2200"/>
                        </a:lnSpc>
                      </a:pPr>
                      <a:r>
                        <a:rPr lang="zh-CN" sz="1400" b="1" kern="100">
                          <a:effectLst/>
                          <a:latin typeface="微软雅黑" panose="020B0503020204020204" pitchFamily="34" charset="-122"/>
                          <a:ea typeface="微软雅黑" panose="020B0503020204020204" pitchFamily="34" charset="-122"/>
                        </a:rPr>
                        <a:t>工作单位</a:t>
                      </a:r>
                      <a:endParaRPr lang="zh-CN" sz="1400" b="1" kern="10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8">
                  <a:txBody>
                    <a:bodyPr/>
                    <a:lstStyle/>
                    <a:p>
                      <a:pPr algn="ctr">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hMerge="1">
                  <a:tcPr/>
                </a:tc>
                <a:tc hMerge="1">
                  <a:tcPr/>
                </a:tc>
                <a:tc hMerge="1">
                  <a:tcPr/>
                </a:tc>
                <a:tc hMerge="1">
                  <a:tcPr/>
                </a:tc>
                <a:tc hMerge="1">
                  <a:tcPr/>
                </a:tc>
                <a:tc hMerge="1">
                  <a:tcPr/>
                </a:tc>
              </a:tr>
              <a:tr h="173003">
                <a:tc rowSpan="4">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县区级以上荣誉</a:t>
                      </a:r>
                      <a:endParaRPr lang="en-US" altLang="zh-CN" sz="1400" b="1" kern="100" dirty="0">
                        <a:effectLst/>
                        <a:latin typeface="微软雅黑" panose="020B0503020204020204" pitchFamily="34" charset="-122"/>
                        <a:ea typeface="微软雅黑" panose="020B0503020204020204" pitchFamily="34" charset="-122"/>
                      </a:endParaRPr>
                    </a:p>
                    <a:p>
                      <a:pPr algn="ctr">
                        <a:lnSpc>
                          <a:spcPts val="2200"/>
                        </a:lnSpc>
                      </a:pPr>
                      <a:r>
                        <a:rPr lang="zh-CN" sz="1400" b="1" kern="100" dirty="0">
                          <a:solidFill>
                            <a:srgbClr val="FF0000"/>
                          </a:solidFill>
                          <a:effectLst/>
                          <a:latin typeface="微软雅黑" panose="020B0503020204020204" pitchFamily="34" charset="-122"/>
                          <a:ea typeface="微软雅黑" panose="020B0503020204020204" pitchFamily="34" charset="-122"/>
                        </a:rPr>
                        <a:t>（限</a:t>
                      </a:r>
                      <a:r>
                        <a:rPr lang="en-US" sz="1400" b="1" kern="100" dirty="0">
                          <a:solidFill>
                            <a:srgbClr val="FF0000"/>
                          </a:solidFill>
                          <a:effectLst/>
                          <a:latin typeface="微软雅黑" panose="020B0503020204020204" pitchFamily="34" charset="-122"/>
                          <a:ea typeface="微软雅黑" panose="020B0503020204020204" pitchFamily="34" charset="-122"/>
                        </a:rPr>
                        <a:t>3</a:t>
                      </a:r>
                      <a:r>
                        <a:rPr lang="zh-CN" sz="1400" b="1" kern="100" dirty="0">
                          <a:solidFill>
                            <a:srgbClr val="FF0000"/>
                          </a:solidFill>
                          <a:effectLst/>
                          <a:latin typeface="微软雅黑" panose="020B0503020204020204" pitchFamily="34" charset="-122"/>
                          <a:ea typeface="微软雅黑" panose="020B0503020204020204" pitchFamily="34" charset="-122"/>
                        </a:rPr>
                        <a:t>项）</a:t>
                      </a:r>
                      <a:endParaRPr lang="zh-CN" sz="1400" b="1" kern="100" dirty="0">
                        <a:solidFill>
                          <a:srgbClr val="FF0000"/>
                        </a:solidFill>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2">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荣誉名称</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获奖时间</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ctr">
                        <a:lnSpc>
                          <a:spcPts val="2200"/>
                        </a:lnSpc>
                      </a:pPr>
                      <a:r>
                        <a:rPr lang="zh-CN" sz="1400" b="1" kern="100">
                          <a:effectLst/>
                          <a:latin typeface="微软雅黑" panose="020B0503020204020204" pitchFamily="34" charset="-122"/>
                          <a:ea typeface="微软雅黑" panose="020B0503020204020204" pitchFamily="34" charset="-122"/>
                        </a:rPr>
                        <a:t>颁发单位</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ctr">
                        <a:lnSpc>
                          <a:spcPts val="2200"/>
                        </a:lnSpc>
                      </a:pPr>
                      <a:r>
                        <a:rPr lang="zh-CN" sz="1400" b="1" kern="100">
                          <a:effectLst/>
                          <a:latin typeface="微软雅黑" panose="020B0503020204020204" pitchFamily="34" charset="-122"/>
                          <a:ea typeface="微软雅黑" panose="020B0503020204020204" pitchFamily="34" charset="-122"/>
                        </a:rPr>
                        <a:t>奖励级别</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rowSpan="4">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教学竞赛获奖</a:t>
                      </a:r>
                      <a:endParaRPr lang="en-US" altLang="zh-CN" sz="1400" b="1" kern="100" dirty="0">
                        <a:effectLst/>
                        <a:latin typeface="微软雅黑" panose="020B0503020204020204" pitchFamily="34" charset="-122"/>
                        <a:ea typeface="微软雅黑" panose="020B0503020204020204" pitchFamily="34" charset="-122"/>
                      </a:endParaRPr>
                    </a:p>
                    <a:p>
                      <a:pPr algn="ctr">
                        <a:lnSpc>
                          <a:spcPts val="2200"/>
                        </a:lnSpc>
                      </a:pPr>
                      <a:r>
                        <a:rPr lang="zh-CN" altLang="en-US" sz="1400" b="1" kern="100" dirty="0">
                          <a:solidFill>
                            <a:srgbClr val="FF0000"/>
                          </a:solidFill>
                          <a:effectLst/>
                          <a:latin typeface="微软雅黑" panose="020B0503020204020204" pitchFamily="34" charset="-122"/>
                          <a:ea typeface="微软雅黑" panose="020B0503020204020204" pitchFamily="34" charset="-122"/>
                          <a:cs typeface="+mn-cs"/>
                        </a:rPr>
                        <a:t>（限</a:t>
                      </a:r>
                      <a:r>
                        <a:rPr lang="en-US" sz="1400" b="1" kern="100" dirty="0">
                          <a:solidFill>
                            <a:srgbClr val="FF0000"/>
                          </a:solidFill>
                          <a:effectLst/>
                          <a:latin typeface="微软雅黑" panose="020B0503020204020204" pitchFamily="34" charset="-122"/>
                          <a:ea typeface="微软雅黑" panose="020B0503020204020204" pitchFamily="34" charset="-122"/>
                          <a:cs typeface="+mn-cs"/>
                        </a:rPr>
                        <a:t>3</a:t>
                      </a:r>
                      <a:r>
                        <a:rPr lang="zh-CN" altLang="en-US" sz="1400" b="1" kern="100" dirty="0">
                          <a:solidFill>
                            <a:srgbClr val="FF0000"/>
                          </a:solidFill>
                          <a:effectLst/>
                          <a:latin typeface="微软雅黑" panose="020B0503020204020204" pitchFamily="34" charset="-122"/>
                          <a:ea typeface="微软雅黑" panose="020B0503020204020204" pitchFamily="34" charset="-122"/>
                          <a:cs typeface="+mn-cs"/>
                        </a:rPr>
                        <a:t>项）</a:t>
                      </a:r>
                      <a:endParaRPr lang="zh-CN" altLang="en-US" sz="1400" b="1" kern="100" dirty="0">
                        <a:solidFill>
                          <a:srgbClr val="FF0000"/>
                        </a:solidFill>
                        <a:effectLst/>
                        <a:latin typeface="微软雅黑" panose="020B0503020204020204" pitchFamily="34" charset="-122"/>
                        <a:ea typeface="微软雅黑" panose="020B0503020204020204" pitchFamily="34" charset="-122"/>
                        <a:cs typeface="+mn-cs"/>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2">
                  <a:txBody>
                    <a:bodyPr/>
                    <a:lstStyle/>
                    <a:p>
                      <a:pPr algn="ctr">
                        <a:lnSpc>
                          <a:spcPts val="2200"/>
                        </a:lnSpc>
                      </a:pPr>
                      <a:r>
                        <a:rPr lang="zh-CN" sz="1400" b="1" kern="100">
                          <a:effectLst/>
                          <a:latin typeface="微软雅黑" panose="020B0503020204020204" pitchFamily="34" charset="-122"/>
                          <a:ea typeface="微软雅黑" panose="020B0503020204020204" pitchFamily="34" charset="-122"/>
                        </a:rPr>
                        <a:t>获奖名称</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获奖时间</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ctr">
                        <a:lnSpc>
                          <a:spcPts val="2200"/>
                        </a:lnSpc>
                      </a:pPr>
                      <a:r>
                        <a:rPr lang="zh-CN" sz="1400" b="1" kern="100" dirty="0">
                          <a:effectLst/>
                          <a:latin typeface="微软雅黑" panose="020B0503020204020204" pitchFamily="34" charset="-122"/>
                          <a:ea typeface="微软雅黑" panose="020B0503020204020204" pitchFamily="34" charset="-122"/>
                        </a:rPr>
                        <a:t>组织单位</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ctr">
                        <a:lnSpc>
                          <a:spcPts val="2200"/>
                        </a:lnSpc>
                      </a:pPr>
                      <a:r>
                        <a:rPr lang="zh-CN" sz="1400" b="1" kern="100">
                          <a:effectLst/>
                          <a:latin typeface="微软雅黑" panose="020B0503020204020204" pitchFamily="34" charset="-122"/>
                          <a:ea typeface="微软雅黑" panose="020B0503020204020204" pitchFamily="34" charset="-122"/>
                        </a:rPr>
                        <a:t>获奖等级</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263811">
                <a:tc rowSpan="6">
                  <a:txBody>
                    <a:bodyPr/>
                    <a:lstStyle/>
                    <a:p>
                      <a:pPr algn="ctr">
                        <a:lnSpc>
                          <a:spcPts val="2200"/>
                        </a:lnSpc>
                      </a:pPr>
                      <a:r>
                        <a:rPr lang="zh-CN" altLang="en-US" sz="1400" b="1" kern="100" dirty="0">
                          <a:solidFill>
                            <a:srgbClr val="FF0000"/>
                          </a:solidFill>
                          <a:effectLst/>
                          <a:latin typeface="微软雅黑" panose="020B0503020204020204" pitchFamily="34" charset="-122"/>
                          <a:ea typeface="微软雅黑" panose="020B0503020204020204" pitchFamily="34" charset="-122"/>
                          <a:cs typeface="+mn-cs"/>
                        </a:rPr>
                        <a:t>教学论文发表、获奖</a:t>
                      </a:r>
                      <a:endParaRPr lang="en-US" altLang="zh-CN" sz="1400" b="1" kern="100" dirty="0">
                        <a:solidFill>
                          <a:srgbClr val="FF0000"/>
                        </a:solidFill>
                        <a:effectLst/>
                        <a:latin typeface="微软雅黑" panose="020B0503020204020204" pitchFamily="34" charset="-122"/>
                        <a:ea typeface="微软雅黑" panose="020B0503020204020204" pitchFamily="34" charset="-122"/>
                        <a:cs typeface="+mn-cs"/>
                      </a:endParaRPr>
                    </a:p>
                    <a:p>
                      <a:pPr algn="ctr">
                        <a:lnSpc>
                          <a:spcPts val="2200"/>
                        </a:lnSpc>
                      </a:pPr>
                      <a:r>
                        <a:rPr lang="zh-CN" altLang="en-US" sz="1400" b="1" kern="100" dirty="0">
                          <a:solidFill>
                            <a:srgbClr val="FF0000"/>
                          </a:solidFill>
                          <a:effectLst/>
                          <a:latin typeface="微软雅黑" panose="020B0503020204020204" pitchFamily="34" charset="-122"/>
                          <a:ea typeface="微软雅黑" panose="020B0503020204020204" pitchFamily="34" charset="-122"/>
                          <a:cs typeface="+mn-cs"/>
                        </a:rPr>
                        <a:t>（限</a:t>
                      </a:r>
                      <a:r>
                        <a:rPr lang="en-US" sz="1400" b="1" kern="100" dirty="0">
                          <a:solidFill>
                            <a:srgbClr val="FF0000"/>
                          </a:solidFill>
                          <a:effectLst/>
                          <a:latin typeface="微软雅黑" panose="020B0503020204020204" pitchFamily="34" charset="-122"/>
                          <a:ea typeface="微软雅黑" panose="020B0503020204020204" pitchFamily="34" charset="-122"/>
                          <a:cs typeface="+mn-cs"/>
                        </a:rPr>
                        <a:t>5</a:t>
                      </a:r>
                      <a:r>
                        <a:rPr lang="zh-CN" altLang="en-US" sz="1400" b="1" kern="100" dirty="0">
                          <a:solidFill>
                            <a:srgbClr val="FF0000"/>
                          </a:solidFill>
                          <a:effectLst/>
                          <a:latin typeface="微软雅黑" panose="020B0503020204020204" pitchFamily="34" charset="-122"/>
                          <a:ea typeface="微软雅黑" panose="020B0503020204020204" pitchFamily="34" charset="-122"/>
                          <a:cs typeface="+mn-cs"/>
                        </a:rPr>
                        <a:t>篇）</a:t>
                      </a:r>
                      <a:endParaRPr lang="zh-CN" altLang="en-US" sz="1400" b="1" kern="100" dirty="0">
                        <a:solidFill>
                          <a:srgbClr val="FF0000"/>
                        </a:solidFill>
                        <a:effectLst/>
                        <a:latin typeface="微软雅黑" panose="020B0503020204020204" pitchFamily="34" charset="-122"/>
                        <a:ea typeface="微软雅黑" panose="020B0503020204020204" pitchFamily="34" charset="-122"/>
                        <a:cs typeface="+mn-cs"/>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2">
                  <a:txBody>
                    <a:bodyPr/>
                    <a:lstStyle/>
                    <a:p>
                      <a:pPr algn="l">
                        <a:lnSpc>
                          <a:spcPts val="2200"/>
                        </a:lnSpc>
                      </a:pPr>
                      <a:r>
                        <a:rPr lang="zh-CN" sz="1400" b="1" kern="100">
                          <a:effectLst/>
                          <a:latin typeface="微软雅黑" panose="020B0503020204020204" pitchFamily="34" charset="-122"/>
                          <a:ea typeface="微软雅黑" panose="020B0503020204020204" pitchFamily="34" charset="-122"/>
                        </a:rPr>
                        <a:t>论文名称</a:t>
                      </a:r>
                      <a:endParaRPr lang="zh-CN" sz="1400" b="1" kern="10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nchor="ctr"/>
                </a:tc>
                <a:tc gridSpan="2">
                  <a:txBody>
                    <a:bodyPr/>
                    <a:lstStyle/>
                    <a:p>
                      <a:pPr algn="l">
                        <a:lnSpc>
                          <a:spcPts val="2200"/>
                        </a:lnSpc>
                      </a:pPr>
                      <a:r>
                        <a:rPr lang="zh-CN" sz="1400" b="1" kern="100">
                          <a:effectLst/>
                          <a:latin typeface="微软雅黑" panose="020B0503020204020204" pitchFamily="34" charset="-122"/>
                          <a:ea typeface="微软雅黑" panose="020B0503020204020204" pitchFamily="34" charset="-122"/>
                        </a:rPr>
                        <a:t>发表</a:t>
                      </a:r>
                      <a:r>
                        <a:rPr lang="en-US" sz="1400" b="1" kern="100">
                          <a:effectLst/>
                          <a:latin typeface="微软雅黑" panose="020B0503020204020204" pitchFamily="34" charset="-122"/>
                          <a:ea typeface="微软雅黑" panose="020B0503020204020204" pitchFamily="34" charset="-122"/>
                        </a:rPr>
                        <a:t>(</a:t>
                      </a:r>
                      <a:r>
                        <a:rPr lang="zh-CN" sz="1400" b="1" kern="100">
                          <a:effectLst/>
                          <a:latin typeface="微软雅黑" panose="020B0503020204020204" pitchFamily="34" charset="-122"/>
                          <a:ea typeface="微软雅黑" panose="020B0503020204020204" pitchFamily="34" charset="-122"/>
                        </a:rPr>
                        <a:t>获奖</a:t>
                      </a:r>
                      <a:r>
                        <a:rPr lang="en-US" sz="1400" b="1" kern="100">
                          <a:effectLst/>
                          <a:latin typeface="微软雅黑" panose="020B0503020204020204" pitchFamily="34" charset="-122"/>
                          <a:ea typeface="微软雅黑" panose="020B0503020204020204" pitchFamily="34" charset="-122"/>
                        </a:rPr>
                        <a:t>)</a:t>
                      </a:r>
                      <a:r>
                        <a:rPr lang="zh-CN" sz="1400" b="1" kern="100">
                          <a:effectLst/>
                          <a:latin typeface="微软雅黑" panose="020B0503020204020204" pitchFamily="34" charset="-122"/>
                          <a:ea typeface="微软雅黑" panose="020B0503020204020204" pitchFamily="34" charset="-122"/>
                        </a:rPr>
                        <a:t>时间</a:t>
                      </a:r>
                      <a:endParaRPr lang="zh-CN" sz="1400" b="1" kern="10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nchor="ctr"/>
                </a:tc>
                <a:tc gridSpan="2">
                  <a:txBody>
                    <a:bodyPr/>
                    <a:lstStyle/>
                    <a:p>
                      <a:pPr algn="l">
                        <a:lnSpc>
                          <a:spcPts val="2200"/>
                        </a:lnSpc>
                      </a:pPr>
                      <a:r>
                        <a:rPr lang="zh-CN" sz="1400" b="1" kern="100" dirty="0">
                          <a:effectLst/>
                          <a:latin typeface="微软雅黑" panose="020B0503020204020204" pitchFamily="34" charset="-122"/>
                          <a:ea typeface="微软雅黑" panose="020B0503020204020204" pitchFamily="34" charset="-122"/>
                        </a:rPr>
                        <a:t>期刊</a:t>
                      </a:r>
                      <a:r>
                        <a:rPr lang="en-US" sz="1400" b="1" kern="100" dirty="0">
                          <a:effectLst/>
                          <a:latin typeface="微软雅黑" panose="020B0503020204020204" pitchFamily="34" charset="-122"/>
                          <a:ea typeface="微软雅黑" panose="020B0503020204020204" pitchFamily="34" charset="-122"/>
                        </a:rPr>
                        <a:t>(</a:t>
                      </a:r>
                      <a:r>
                        <a:rPr lang="zh-CN" sz="1400" b="1" kern="100" dirty="0">
                          <a:effectLst/>
                          <a:latin typeface="微软雅黑" panose="020B0503020204020204" pitchFamily="34" charset="-122"/>
                          <a:ea typeface="微软雅黑" panose="020B0503020204020204" pitchFamily="34" charset="-122"/>
                        </a:rPr>
                        <a:t>组织单位</a:t>
                      </a:r>
                      <a:r>
                        <a:rPr lang="en-US" sz="1400" b="1" kern="100" dirty="0">
                          <a:effectLst/>
                          <a:latin typeface="微软雅黑" panose="020B0503020204020204" pitchFamily="34" charset="-122"/>
                          <a:ea typeface="微软雅黑" panose="020B0503020204020204" pitchFamily="34" charset="-122"/>
                        </a:rPr>
                        <a:t>)</a:t>
                      </a:r>
                      <a:r>
                        <a:rPr lang="zh-CN" sz="1400" b="1" kern="100" dirty="0">
                          <a:effectLst/>
                          <a:latin typeface="微软雅黑" panose="020B0503020204020204" pitchFamily="34" charset="-122"/>
                          <a:ea typeface="微软雅黑" panose="020B0503020204020204" pitchFamily="34" charset="-122"/>
                        </a:rPr>
                        <a:t>名称</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zh-CN" sz="1400" b="1" kern="100">
                          <a:effectLst/>
                          <a:latin typeface="微软雅黑" panose="020B0503020204020204" pitchFamily="34" charset="-122"/>
                          <a:ea typeface="微软雅黑" panose="020B0503020204020204" pitchFamily="34" charset="-122"/>
                        </a:rPr>
                        <a:t>获奖级别</a:t>
                      </a:r>
                      <a:endParaRPr lang="zh-CN" sz="1400" b="1" kern="100">
                        <a:effectLst/>
                        <a:latin typeface="微软雅黑" panose="020B0503020204020204" pitchFamily="34" charset="-122"/>
                        <a:ea typeface="微软雅黑" panose="020B0503020204020204" pitchFamily="34" charset="-122"/>
                      </a:endParaRPr>
                    </a:p>
                  </a:txBody>
                  <a:tcPr marL="41155" marR="41155"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a:effectLst/>
                          <a:latin typeface="微软雅黑" panose="020B0503020204020204" pitchFamily="34" charset="-122"/>
                          <a:ea typeface="微软雅黑" panose="020B0503020204020204" pitchFamily="34" charset="-122"/>
                        </a:rPr>
                        <a:t> </a:t>
                      </a:r>
                      <a:endParaRPr lang="zh-CN" sz="1400" b="1"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b="1" kern="100" dirty="0">
                          <a:effectLst/>
                          <a:latin typeface="微软雅黑" panose="020B0503020204020204" pitchFamily="34" charset="-122"/>
                          <a:ea typeface="微软雅黑" panose="020B0503020204020204" pitchFamily="34" charset="-122"/>
                        </a:rPr>
                        <a:t> </a:t>
                      </a:r>
                      <a:endParaRPr lang="zh-CN" sz="1400" b="1"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r h="173003">
                <a:tc vMerge="1">
                  <a:tcPr/>
                </a:tc>
                <a:tc gridSpan="2">
                  <a:txBody>
                    <a:bodyPr/>
                    <a:lstStyle/>
                    <a:p>
                      <a:pPr algn="l">
                        <a:lnSpc>
                          <a:spcPts val="2200"/>
                        </a:lnSpc>
                      </a:pPr>
                      <a:r>
                        <a:rPr lang="en-US" sz="1400" kern="100" dirty="0">
                          <a:effectLst/>
                          <a:latin typeface="微软雅黑" panose="020B0503020204020204" pitchFamily="34" charset="-122"/>
                          <a:ea typeface="微软雅黑" panose="020B0503020204020204" pitchFamily="34" charset="-122"/>
                        </a:rPr>
                        <a:t> </a:t>
                      </a:r>
                      <a:endParaRPr lang="zh-CN" sz="1400"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kern="100">
                          <a:effectLst/>
                          <a:latin typeface="微软雅黑" panose="020B0503020204020204" pitchFamily="34" charset="-122"/>
                          <a:ea typeface="微软雅黑" panose="020B0503020204020204" pitchFamily="34" charset="-122"/>
                        </a:rPr>
                        <a:t> </a:t>
                      </a:r>
                      <a:endParaRPr lang="zh-CN" sz="1400"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marL="41155" marR="41155" marT="0" marB="0"/>
                </a:tc>
                <a:tc gridSpan="2">
                  <a:txBody>
                    <a:bodyPr/>
                    <a:lstStyle/>
                    <a:p>
                      <a:pPr algn="l">
                        <a:lnSpc>
                          <a:spcPts val="2200"/>
                        </a:lnSpc>
                      </a:pPr>
                      <a:r>
                        <a:rPr lang="en-US" sz="1400" kern="100">
                          <a:effectLst/>
                          <a:latin typeface="微软雅黑" panose="020B0503020204020204" pitchFamily="34" charset="-122"/>
                          <a:ea typeface="微软雅黑" panose="020B0503020204020204" pitchFamily="34" charset="-122"/>
                        </a:rPr>
                        <a:t> </a:t>
                      </a:r>
                      <a:endParaRPr lang="zh-CN" sz="1400" kern="10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c gridSpan="2">
                  <a:txBody>
                    <a:bodyPr/>
                    <a:lstStyle/>
                    <a:p>
                      <a:pPr algn="l">
                        <a:lnSpc>
                          <a:spcPts val="2200"/>
                        </a:lnSpc>
                      </a:pPr>
                      <a:r>
                        <a:rPr lang="en-US" sz="1400" kern="100" dirty="0">
                          <a:effectLst/>
                          <a:latin typeface="微软雅黑" panose="020B0503020204020204" pitchFamily="34" charset="-122"/>
                          <a:ea typeface="微软雅黑" panose="020B0503020204020204" pitchFamily="34" charset="-122"/>
                        </a:rPr>
                        <a:t> </a:t>
                      </a:r>
                      <a:endParaRPr lang="zh-CN" sz="1400" kern="100" dirty="0">
                        <a:effectLst/>
                        <a:latin typeface="微软雅黑" panose="020B0503020204020204" pitchFamily="34" charset="-122"/>
                        <a:ea typeface="微软雅黑" panose="020B0503020204020204" pitchFamily="34" charset="-122"/>
                      </a:endParaRPr>
                    </a:p>
                  </a:txBody>
                  <a:tcPr marL="41155" marR="41155"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cPr/>
                </a:tc>
              </a:tr>
            </a:tbl>
          </a:graphicData>
        </a:graphic>
      </p:graphicFrame>
      <p:sp>
        <p:nvSpPr>
          <p:cNvPr id="8" name="Rectangle 2"/>
          <p:cNvSpPr>
            <a:spLocks noChangeArrowheads="1"/>
          </p:cNvSpPr>
          <p:nvPr/>
        </p:nvSpPr>
        <p:spPr bwMode="auto">
          <a:xfrm>
            <a:off x="4379913" y="1090613"/>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spAutoFit/>
          </a:bodyPr>
          <a:lstStyle/>
          <a:p>
            <a:endParaRPr lang="zh-CN" altLang="en-US"/>
          </a:p>
        </p:txBody>
      </p:sp>
      <p:sp>
        <p:nvSpPr>
          <p:cNvPr id="9" name="文本框 8"/>
          <p:cNvSpPr txBox="1"/>
          <p:nvPr/>
        </p:nvSpPr>
        <p:spPr>
          <a:xfrm>
            <a:off x="715101" y="5873637"/>
            <a:ext cx="10241279" cy="406971"/>
          </a:xfrm>
          <a:prstGeom prst="rect">
            <a:avLst/>
          </a:prstGeom>
          <a:noFill/>
        </p:spPr>
        <p:txBody>
          <a:bodyPr wrap="square">
            <a:spAutoFit/>
          </a:bodyPr>
          <a:lstStyle/>
          <a:p>
            <a:pPr algn="l">
              <a:lnSpc>
                <a:spcPct val="125000"/>
              </a:lnSpc>
            </a:pPr>
            <a:r>
              <a:rPr lang="zh-CN" altLang="en-US" b="1" kern="100" dirty="0">
                <a:solidFill>
                  <a:srgbClr val="FFC000"/>
                </a:solidFill>
                <a:latin typeface="微软雅黑" panose="020B0503020204020204" pitchFamily="34" charset="-122"/>
                <a:ea typeface="微软雅黑" panose="020B0503020204020204" pitchFamily="34" charset="-122"/>
              </a:rPr>
              <a:t>荣誉主要为县区级以上的综合荣誉等，不包含教学竞赛荣誉；</a:t>
            </a:r>
            <a:endParaRPr lang="zh-CN" altLang="zh-CN" b="1" kern="100" dirty="0">
              <a:solidFill>
                <a:srgbClr val="FFC000"/>
              </a:solidFill>
              <a:latin typeface="微软雅黑" panose="020B0503020204020204" pitchFamily="34" charset="-122"/>
              <a:ea typeface="微软雅黑" panose="020B0503020204020204" pitchFamily="34" charset="-122"/>
            </a:endParaRPr>
          </a:p>
        </p:txBody>
      </p:sp>
      <p:sp>
        <p:nvSpPr>
          <p:cNvPr id="10" name="文本框 9"/>
          <p:cNvSpPr txBox="1"/>
          <p:nvPr/>
        </p:nvSpPr>
        <p:spPr>
          <a:xfrm>
            <a:off x="1363370" y="370814"/>
            <a:ext cx="10241279" cy="494366"/>
          </a:xfrm>
          <a:prstGeom prst="rect">
            <a:avLst/>
          </a:prstGeom>
          <a:noFill/>
        </p:spPr>
        <p:txBody>
          <a:bodyPr wrap="square">
            <a:spAutoFit/>
          </a:bodyPr>
          <a:lstStyle/>
          <a:p>
            <a:pPr algn="l">
              <a:lnSpc>
                <a:spcPct val="125000"/>
              </a:lnSpc>
            </a:pPr>
            <a:r>
              <a:rPr lang="zh-CN" altLang="en-US" sz="2300" b="1" kern="100" dirty="0">
                <a:solidFill>
                  <a:srgbClr val="FFFF00"/>
                </a:solidFill>
                <a:latin typeface="微软雅黑" panose="020B0503020204020204" pitchFamily="34" charset="-122"/>
                <a:ea typeface="微软雅黑" panose="020B0503020204020204" pitchFamily="34" charset="-122"/>
              </a:rPr>
              <a:t>三、填表要求</a:t>
            </a:r>
            <a:endParaRPr lang="zh-CN" altLang="zh-CN" sz="2300" b="1" kern="100" dirty="0">
              <a:solidFill>
                <a:srgbClr val="FFFF00"/>
              </a:solidFill>
              <a:latin typeface="微软雅黑" panose="020B0503020204020204" pitchFamily="34" charset="-122"/>
              <a:ea typeface="微软雅黑" panose="020B0503020204020204" pitchFamily="34" charset="-122"/>
            </a:endParaRPr>
          </a:p>
        </p:txBody>
      </p:sp>
      <p:sp>
        <p:nvSpPr>
          <p:cNvPr id="2" name="页脚占位符 1"/>
          <p:cNvSpPr>
            <a:spLocks noGrp="1"/>
          </p:cNvSpPr>
          <p:nvPr>
            <p:ph type="ftr" sz="quarter" idx="11"/>
          </p:nvPr>
        </p:nvSpPr>
        <p:spPr/>
        <p:txBody>
          <a:bodyPr/>
          <a:lstStyle/>
          <a:p>
            <a:endParaRPr lang="zh-CN" altLang="en-US"/>
          </a:p>
        </p:txBody>
      </p:sp>
      <p:sp>
        <p:nvSpPr>
          <p:cNvPr id="3" name="灯片编号占位符 2"/>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graphicFrame>
        <p:nvGraphicFramePr>
          <p:cNvPr id="4" name="表格 3"/>
          <p:cNvGraphicFramePr>
            <a:graphicFrameLocks noGrp="1"/>
          </p:cNvGraphicFramePr>
          <p:nvPr/>
        </p:nvGraphicFramePr>
        <p:xfrm>
          <a:off x="416796" y="480592"/>
          <a:ext cx="10530485" cy="4462276"/>
        </p:xfrm>
        <a:graphic>
          <a:graphicData uri="http://schemas.openxmlformats.org/drawingml/2006/table">
            <a:tbl>
              <a:tblPr>
                <a:tableStyleId>{5C22544A-7EE6-4342-B048-85BDC9FD1C3A}</a:tableStyleId>
              </a:tblPr>
              <a:tblGrid>
                <a:gridCol w="1689772"/>
                <a:gridCol w="2020428"/>
                <a:gridCol w="2405834"/>
                <a:gridCol w="2405834"/>
                <a:gridCol w="2008617"/>
              </a:tblGrid>
              <a:tr h="636588">
                <a:tc rowSpan="4">
                  <a:txBody>
                    <a:bodyPr/>
                    <a:lstStyle/>
                    <a:p>
                      <a:pPr algn="l">
                        <a:lnSpc>
                          <a:spcPts val="1800"/>
                        </a:lnSpc>
                      </a:pPr>
                      <a:r>
                        <a:rPr lang="zh-CN" sz="1600" b="1" kern="100" dirty="0">
                          <a:effectLst/>
                          <a:latin typeface="微软雅黑" panose="020B0503020204020204" pitchFamily="34" charset="-122"/>
                          <a:ea typeface="微软雅黑" panose="020B0503020204020204" pitchFamily="34" charset="-122"/>
                        </a:rPr>
                        <a:t>参与课题或教学成果奖</a:t>
                      </a:r>
                      <a:r>
                        <a:rPr lang="zh-CN" sz="1600" b="1" kern="100" dirty="0">
                          <a:solidFill>
                            <a:srgbClr val="FF0000"/>
                          </a:solidFill>
                          <a:effectLst/>
                          <a:latin typeface="微软雅黑" panose="020B0503020204020204" pitchFamily="34" charset="-122"/>
                          <a:ea typeface="微软雅黑" panose="020B0503020204020204" pitchFamily="34" charset="-122"/>
                        </a:rPr>
                        <a:t>（限</a:t>
                      </a:r>
                      <a:r>
                        <a:rPr lang="en-US" sz="1600" b="1" kern="100" dirty="0">
                          <a:solidFill>
                            <a:srgbClr val="FF0000"/>
                          </a:solidFill>
                          <a:effectLst/>
                          <a:latin typeface="微软雅黑" panose="020B0503020204020204" pitchFamily="34" charset="-122"/>
                          <a:ea typeface="微软雅黑" panose="020B0503020204020204" pitchFamily="34" charset="-122"/>
                        </a:rPr>
                        <a:t>3</a:t>
                      </a:r>
                      <a:r>
                        <a:rPr lang="zh-CN" sz="1600" b="1" kern="100" dirty="0">
                          <a:solidFill>
                            <a:srgbClr val="FF0000"/>
                          </a:solidFill>
                          <a:effectLst/>
                          <a:latin typeface="微软雅黑" panose="020B0503020204020204" pitchFamily="34" charset="-122"/>
                          <a:ea typeface="微软雅黑" panose="020B0503020204020204" pitchFamily="34" charset="-122"/>
                        </a:rPr>
                        <a:t>项）</a:t>
                      </a:r>
                      <a:endParaRPr lang="zh-CN" sz="1100" b="1" kern="100" dirty="0">
                        <a:solidFill>
                          <a:srgbClr val="FF0000"/>
                        </a:solidFill>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1800"/>
                        </a:lnSpc>
                      </a:pPr>
                      <a:r>
                        <a:rPr lang="zh-CN" sz="1600" b="1" kern="100" dirty="0">
                          <a:effectLst/>
                          <a:latin typeface="微软雅黑" panose="020B0503020204020204" pitchFamily="34" charset="-122"/>
                          <a:ea typeface="微软雅黑" panose="020B0503020204020204" pitchFamily="34" charset="-122"/>
                        </a:rPr>
                        <a:t>课题或成果名称</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1800"/>
                        </a:lnSpc>
                      </a:pPr>
                      <a:r>
                        <a:rPr lang="zh-CN" sz="1600" b="1" kern="100">
                          <a:effectLst/>
                          <a:latin typeface="微软雅黑" panose="020B0503020204020204" pitchFamily="34" charset="-122"/>
                          <a:ea typeface="微软雅黑" panose="020B0503020204020204" pitchFamily="34" charset="-122"/>
                        </a:rPr>
                        <a:t>获得时间</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1800"/>
                        </a:lnSpc>
                      </a:pPr>
                      <a:r>
                        <a:rPr lang="zh-CN" sz="1600" b="1" kern="100">
                          <a:effectLst/>
                          <a:latin typeface="微软雅黑" panose="020B0503020204020204" pitchFamily="34" charset="-122"/>
                          <a:ea typeface="微软雅黑" panose="020B0503020204020204" pitchFamily="34" charset="-122"/>
                        </a:rPr>
                        <a:t>组织单位</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1800"/>
                        </a:lnSpc>
                      </a:pPr>
                      <a:r>
                        <a:rPr lang="zh-CN" sz="1600" b="1" kern="100">
                          <a:effectLst/>
                          <a:latin typeface="微软雅黑" panose="020B0503020204020204" pitchFamily="34" charset="-122"/>
                          <a:ea typeface="微软雅黑" panose="020B0503020204020204" pitchFamily="34" charset="-122"/>
                        </a:rPr>
                        <a:t>级别</a:t>
                      </a:r>
                      <a:r>
                        <a:rPr lang="en-US" sz="1600" b="1" kern="100">
                          <a:effectLst/>
                          <a:latin typeface="微软雅黑" panose="020B0503020204020204" pitchFamily="34" charset="-122"/>
                          <a:ea typeface="微软雅黑" panose="020B0503020204020204" pitchFamily="34" charset="-122"/>
                        </a:rPr>
                        <a:t>/</a:t>
                      </a:r>
                      <a:r>
                        <a:rPr lang="zh-CN" sz="1600" b="1" kern="100">
                          <a:effectLst/>
                          <a:latin typeface="微软雅黑" panose="020B0503020204020204" pitchFamily="34" charset="-122"/>
                          <a:ea typeface="微软雅黑" panose="020B0503020204020204" pitchFamily="34" charset="-122"/>
                        </a:rPr>
                        <a:t>等第</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11228">
                <a:tc vMerge="1">
                  <a:tcPr/>
                </a:tc>
                <a:tc>
                  <a:txBody>
                    <a:bodyPr/>
                    <a:lstStyle/>
                    <a:p>
                      <a:pPr algn="l">
                        <a:lnSpc>
                          <a:spcPts val="1800"/>
                        </a:lnSpc>
                      </a:pPr>
                      <a:r>
                        <a:rPr lang="en-US" sz="1600" b="1" kern="100" dirty="0">
                          <a:effectLst/>
                          <a:latin typeface="微软雅黑" panose="020B0503020204020204" pitchFamily="34" charset="-122"/>
                          <a:ea typeface="微软雅黑" panose="020B0503020204020204" pitchFamily="34" charset="-122"/>
                        </a:rPr>
                        <a:t> </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11228">
                <a:tc vMerge="1">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dirty="0">
                          <a:effectLst/>
                          <a:latin typeface="微软雅黑" panose="020B0503020204020204" pitchFamily="34" charset="-122"/>
                          <a:ea typeface="微软雅黑" panose="020B0503020204020204" pitchFamily="34" charset="-122"/>
                        </a:rPr>
                        <a:t> </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11228">
                <a:tc vMerge="1">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dirty="0">
                          <a:effectLst/>
                          <a:latin typeface="微软雅黑" panose="020B0503020204020204" pitchFamily="34" charset="-122"/>
                          <a:ea typeface="微软雅黑" panose="020B0503020204020204" pitchFamily="34" charset="-122"/>
                        </a:rPr>
                        <a:t> </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11228">
                <a:tc rowSpan="4">
                  <a:txBody>
                    <a:bodyPr/>
                    <a:lstStyle/>
                    <a:p>
                      <a:pPr algn="l">
                        <a:lnSpc>
                          <a:spcPts val="1800"/>
                        </a:lnSpc>
                      </a:pPr>
                      <a:r>
                        <a:rPr lang="zh-CN" sz="1600" b="1" kern="100" dirty="0">
                          <a:effectLst/>
                          <a:latin typeface="微软雅黑" panose="020B0503020204020204" pitchFamily="34" charset="-122"/>
                          <a:ea typeface="微软雅黑" panose="020B0503020204020204" pitchFamily="34" charset="-122"/>
                        </a:rPr>
                        <a:t>公开课情况</a:t>
                      </a:r>
                      <a:r>
                        <a:rPr lang="zh-CN" sz="1600" b="1" kern="100" dirty="0">
                          <a:solidFill>
                            <a:srgbClr val="FF0000"/>
                          </a:solidFill>
                          <a:effectLst/>
                          <a:latin typeface="微软雅黑" panose="020B0503020204020204" pitchFamily="34" charset="-122"/>
                          <a:ea typeface="微软雅黑" panose="020B0503020204020204" pitchFamily="34" charset="-122"/>
                        </a:rPr>
                        <a:t>（限</a:t>
                      </a:r>
                      <a:r>
                        <a:rPr lang="en-US" sz="1600" b="1" kern="100" dirty="0">
                          <a:solidFill>
                            <a:srgbClr val="FF0000"/>
                          </a:solidFill>
                          <a:effectLst/>
                          <a:latin typeface="微软雅黑" panose="020B0503020204020204" pitchFamily="34" charset="-122"/>
                          <a:ea typeface="微软雅黑" panose="020B0503020204020204" pitchFamily="34" charset="-122"/>
                        </a:rPr>
                        <a:t>3</a:t>
                      </a:r>
                      <a:r>
                        <a:rPr lang="zh-CN" sz="1600" b="1" kern="100" dirty="0">
                          <a:solidFill>
                            <a:srgbClr val="FF0000"/>
                          </a:solidFill>
                          <a:effectLst/>
                          <a:latin typeface="微软雅黑" panose="020B0503020204020204" pitchFamily="34" charset="-122"/>
                          <a:ea typeface="微软雅黑" panose="020B0503020204020204" pitchFamily="34" charset="-122"/>
                        </a:rPr>
                        <a:t>项）</a:t>
                      </a:r>
                      <a:endParaRPr lang="zh-CN" sz="1100" b="1" kern="100" dirty="0">
                        <a:solidFill>
                          <a:srgbClr val="FF0000"/>
                        </a:solidFill>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1800"/>
                        </a:lnSpc>
                      </a:pPr>
                      <a:r>
                        <a:rPr lang="zh-CN" sz="1600" b="1" kern="100">
                          <a:effectLst/>
                          <a:latin typeface="微软雅黑" panose="020B0503020204020204" pitchFamily="34" charset="-122"/>
                          <a:ea typeface="微软雅黑" panose="020B0503020204020204" pitchFamily="34" charset="-122"/>
                        </a:rPr>
                        <a:t>课题名称</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1800"/>
                        </a:lnSpc>
                      </a:pPr>
                      <a:r>
                        <a:rPr lang="zh-CN" sz="1600" b="1" kern="100" dirty="0">
                          <a:effectLst/>
                          <a:latin typeface="微软雅黑" panose="020B0503020204020204" pitchFamily="34" charset="-122"/>
                          <a:ea typeface="微软雅黑" panose="020B0503020204020204" pitchFamily="34" charset="-122"/>
                        </a:rPr>
                        <a:t>上课时间</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1800"/>
                        </a:lnSpc>
                      </a:pPr>
                      <a:r>
                        <a:rPr lang="zh-CN" sz="1600" b="1" kern="100" dirty="0">
                          <a:effectLst/>
                          <a:latin typeface="微软雅黑" panose="020B0503020204020204" pitchFamily="34" charset="-122"/>
                          <a:ea typeface="微软雅黑" panose="020B0503020204020204" pitchFamily="34" charset="-122"/>
                        </a:rPr>
                        <a:t>上课地点</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ts val="1800"/>
                        </a:lnSpc>
                      </a:pPr>
                      <a:r>
                        <a:rPr lang="zh-CN" sz="1600" b="1" kern="100">
                          <a:effectLst/>
                          <a:latin typeface="微软雅黑" panose="020B0503020204020204" pitchFamily="34" charset="-122"/>
                          <a:ea typeface="微软雅黑" panose="020B0503020204020204" pitchFamily="34" charset="-122"/>
                        </a:rPr>
                        <a:t>组织单位</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11228">
                <a:tc vMerge="1">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dirty="0">
                          <a:effectLst/>
                          <a:latin typeface="微软雅黑" panose="020B0503020204020204" pitchFamily="34" charset="-122"/>
                          <a:ea typeface="微软雅黑" panose="020B0503020204020204" pitchFamily="34" charset="-122"/>
                        </a:rPr>
                        <a:t> </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11228">
                <a:tc vMerge="1">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dirty="0">
                          <a:effectLst/>
                          <a:latin typeface="微软雅黑" panose="020B0503020204020204" pitchFamily="34" charset="-122"/>
                          <a:ea typeface="微软雅黑" panose="020B0503020204020204" pitchFamily="34" charset="-122"/>
                        </a:rPr>
                        <a:t> </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11228">
                <a:tc vMerge="1">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dirty="0">
                          <a:effectLst/>
                          <a:latin typeface="微软雅黑" panose="020B0503020204020204" pitchFamily="34" charset="-122"/>
                          <a:ea typeface="微软雅黑" panose="020B0503020204020204" pitchFamily="34" charset="-122"/>
                        </a:rPr>
                        <a:t> </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b="1" kern="100">
                          <a:effectLst/>
                          <a:latin typeface="微软雅黑" panose="020B0503020204020204" pitchFamily="34" charset="-122"/>
                          <a:ea typeface="微软雅黑" panose="020B0503020204020204" pitchFamily="34" charset="-122"/>
                        </a:rPr>
                        <a:t> </a:t>
                      </a:r>
                      <a:endParaRPr lang="zh-CN" sz="1100" b="1"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636588">
                <a:tc rowSpan="2">
                  <a:txBody>
                    <a:bodyPr/>
                    <a:lstStyle/>
                    <a:p>
                      <a:pPr algn="l">
                        <a:lnSpc>
                          <a:spcPts val="1800"/>
                        </a:lnSpc>
                      </a:pPr>
                      <a:r>
                        <a:rPr lang="zh-CN" sz="1600" b="1" kern="100" dirty="0">
                          <a:effectLst/>
                          <a:latin typeface="微软雅黑" panose="020B0503020204020204" pitchFamily="34" charset="-122"/>
                          <a:ea typeface="微软雅黑" panose="020B0503020204020204" pitchFamily="34" charset="-122"/>
                        </a:rPr>
                        <a:t>教学及管理实绩</a:t>
                      </a:r>
                      <a:endParaRPr lang="zh-CN" sz="1100" b="1"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zh-CN" sz="1600" b="1" kern="100" dirty="0">
                          <a:effectLst/>
                          <a:latin typeface="微软雅黑" panose="020B0503020204020204" pitchFamily="34" charset="-122"/>
                          <a:ea typeface="微软雅黑" panose="020B0503020204020204" pitchFamily="34" charset="-122"/>
                        </a:rPr>
                        <a:t>班主任任职</a:t>
                      </a:r>
                      <a:r>
                        <a:rPr lang="zh-CN" sz="1600" b="1" kern="100" dirty="0">
                          <a:solidFill>
                            <a:srgbClr val="FF0000"/>
                          </a:solidFill>
                          <a:effectLst/>
                          <a:latin typeface="微软雅黑" panose="020B0503020204020204" pitchFamily="34" charset="-122"/>
                          <a:ea typeface="微软雅黑" panose="020B0503020204020204" pitchFamily="34" charset="-122"/>
                        </a:rPr>
                        <a:t>（年数）</a:t>
                      </a:r>
                      <a:endParaRPr lang="zh-CN" sz="1100" b="1" kern="100" dirty="0">
                        <a:solidFill>
                          <a:srgbClr val="FF0000"/>
                        </a:solidFill>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zh-CN" sz="1600" b="1" kern="100" dirty="0">
                          <a:effectLst/>
                          <a:latin typeface="微软雅黑" panose="020B0503020204020204" pitchFamily="34" charset="-122"/>
                          <a:ea typeface="微软雅黑" panose="020B0503020204020204" pitchFamily="34" charset="-122"/>
                        </a:rPr>
                        <a:t>毕业班任教</a:t>
                      </a:r>
                      <a:r>
                        <a:rPr lang="zh-CN" sz="1600" b="1" kern="100" dirty="0">
                          <a:solidFill>
                            <a:srgbClr val="FF0000"/>
                          </a:solidFill>
                          <a:effectLst/>
                          <a:latin typeface="微软雅黑" panose="020B0503020204020204" pitchFamily="34" charset="-122"/>
                          <a:ea typeface="微软雅黑" panose="020B0503020204020204" pitchFamily="34" charset="-122"/>
                        </a:rPr>
                        <a:t>（次数）</a:t>
                      </a:r>
                      <a:endParaRPr lang="zh-CN" sz="1100" b="1" kern="100" dirty="0">
                        <a:solidFill>
                          <a:srgbClr val="FF0000"/>
                        </a:solidFill>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zh-CN" sz="1600" b="1" kern="100" dirty="0">
                          <a:solidFill>
                            <a:srgbClr val="FF0000"/>
                          </a:solidFill>
                          <a:effectLst/>
                          <a:latin typeface="微软雅黑" panose="020B0503020204020204" pitchFamily="34" charset="-122"/>
                          <a:ea typeface="微软雅黑" panose="020B0503020204020204" pitchFamily="34" charset="-122"/>
                        </a:rPr>
                        <a:t>参与校本课程</a:t>
                      </a:r>
                      <a:endParaRPr lang="zh-CN" sz="1100" b="1" kern="100" dirty="0">
                        <a:solidFill>
                          <a:srgbClr val="FF0000"/>
                        </a:solidFill>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zh-CN" sz="1600" b="1" kern="100" dirty="0">
                          <a:solidFill>
                            <a:srgbClr val="FF0000"/>
                          </a:solidFill>
                          <a:effectLst/>
                          <a:latin typeface="微软雅黑" panose="020B0503020204020204" pitchFamily="34" charset="-122"/>
                          <a:ea typeface="微软雅黑" panose="020B0503020204020204" pitchFamily="34" charset="-122"/>
                        </a:rPr>
                        <a:t>参与课后服务</a:t>
                      </a:r>
                      <a:endParaRPr lang="zh-CN" sz="1100" b="1" kern="100" dirty="0">
                        <a:solidFill>
                          <a:srgbClr val="FF0000"/>
                        </a:solidFill>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10504">
                <a:tc vMerge="1">
                  <a:tcPr/>
                </a:tc>
                <a:tc>
                  <a:txBody>
                    <a:bodyPr/>
                    <a:lstStyle/>
                    <a:p>
                      <a:pPr algn="l">
                        <a:lnSpc>
                          <a:spcPts val="1800"/>
                        </a:lnSpc>
                      </a:pPr>
                      <a:r>
                        <a:rPr lang="en-US" sz="1600" kern="100">
                          <a:effectLst/>
                          <a:latin typeface="微软雅黑" panose="020B0503020204020204" pitchFamily="34" charset="-122"/>
                          <a:ea typeface="微软雅黑" panose="020B0503020204020204" pitchFamily="34" charset="-122"/>
                        </a:rPr>
                        <a:t> </a:t>
                      </a:r>
                      <a:endParaRPr lang="zh-CN" sz="1100"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kern="100">
                          <a:effectLst/>
                          <a:latin typeface="微软雅黑" panose="020B0503020204020204" pitchFamily="34" charset="-122"/>
                          <a:ea typeface="微软雅黑" panose="020B0503020204020204" pitchFamily="34" charset="-122"/>
                        </a:rPr>
                        <a:t> </a:t>
                      </a:r>
                      <a:endParaRPr lang="zh-CN" sz="1100"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kern="100">
                          <a:effectLst/>
                          <a:latin typeface="微软雅黑" panose="020B0503020204020204" pitchFamily="34" charset="-122"/>
                          <a:ea typeface="微软雅黑" panose="020B0503020204020204" pitchFamily="34" charset="-122"/>
                        </a:rPr>
                        <a:t> </a:t>
                      </a:r>
                      <a:endParaRPr lang="zh-CN" sz="1100" kern="10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ts val="1800"/>
                        </a:lnSpc>
                      </a:pPr>
                      <a:r>
                        <a:rPr lang="en-US" sz="1600" kern="100" dirty="0">
                          <a:effectLst/>
                          <a:latin typeface="微软雅黑" panose="020B0503020204020204" pitchFamily="34" charset="-122"/>
                          <a:ea typeface="微软雅黑" panose="020B0503020204020204" pitchFamily="34" charset="-122"/>
                        </a:rPr>
                        <a:t> </a:t>
                      </a:r>
                      <a:endParaRPr lang="zh-CN" sz="1100" kern="100" dirty="0">
                        <a:effectLst/>
                        <a:latin typeface="微软雅黑" panose="020B0503020204020204" pitchFamily="34" charset="-122"/>
                        <a:ea typeface="微软雅黑" panose="020B0503020204020204" pitchFamily="34" charset="-122"/>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6" name="文本框 5"/>
          <p:cNvSpPr txBox="1"/>
          <p:nvPr/>
        </p:nvSpPr>
        <p:spPr>
          <a:xfrm>
            <a:off x="933465" y="5041124"/>
            <a:ext cx="10241279" cy="1337945"/>
          </a:xfrm>
          <a:prstGeom prst="rect">
            <a:avLst/>
          </a:prstGeom>
          <a:noFill/>
        </p:spPr>
        <p:txBody>
          <a:bodyPr wrap="square">
            <a:spAutoFit/>
          </a:bodyPr>
          <a:lstStyle/>
          <a:p>
            <a:pPr marL="228600" indent="406400" algn="just">
              <a:lnSpc>
                <a:spcPct val="150000"/>
              </a:lnSpc>
              <a:buFont typeface="Arial" panose="020B0604020202020204" pitchFamily="34" charset="0"/>
              <a:buChar char="•"/>
            </a:pPr>
            <a:r>
              <a:rPr lang="zh-CN" altLang="en-US" b="1" kern="100" dirty="0">
                <a:solidFill>
                  <a:srgbClr val="FFC000"/>
                </a:solidFill>
                <a:latin typeface="微软雅黑" panose="020B0503020204020204" pitchFamily="34" charset="-122"/>
                <a:ea typeface="微软雅黑" panose="020B0503020204020204" pitchFamily="34" charset="-122"/>
              </a:rPr>
              <a:t>以上材料有限定份数要求的，提醒教师不要超过数量；</a:t>
            </a:r>
            <a:endParaRPr lang="en-US" altLang="zh-CN" b="1" kern="100" dirty="0">
              <a:solidFill>
                <a:srgbClr val="FFC000"/>
              </a:solidFill>
              <a:latin typeface="微软雅黑" panose="020B0503020204020204" pitchFamily="34" charset="-122"/>
              <a:ea typeface="微软雅黑" panose="020B0503020204020204" pitchFamily="34" charset="-122"/>
            </a:endParaRPr>
          </a:p>
          <a:p>
            <a:pPr marL="228600" indent="406400" algn="just">
              <a:lnSpc>
                <a:spcPct val="150000"/>
              </a:lnSpc>
              <a:buFont typeface="Arial" panose="020B0604020202020204" pitchFamily="34" charset="0"/>
              <a:buChar char="•"/>
            </a:pPr>
            <a:r>
              <a:rPr lang="zh-CN" altLang="en-US" b="1" kern="100" dirty="0">
                <a:solidFill>
                  <a:srgbClr val="FFC000"/>
                </a:solidFill>
                <a:latin typeface="微软雅黑" panose="020B0503020204020204" pitchFamily="34" charset="-122"/>
                <a:ea typeface="微软雅黑" panose="020B0503020204020204" pitchFamily="34" charset="-122"/>
              </a:rPr>
              <a:t>公开课为区级以上，以主办单位的盖章为准；</a:t>
            </a:r>
            <a:endParaRPr lang="en-US" altLang="zh-CN" b="1" kern="100" dirty="0">
              <a:solidFill>
                <a:srgbClr val="FFC000"/>
              </a:solidFill>
              <a:latin typeface="微软雅黑" panose="020B0503020204020204" pitchFamily="34" charset="-122"/>
              <a:ea typeface="微软雅黑" panose="020B0503020204020204" pitchFamily="34" charset="-122"/>
            </a:endParaRPr>
          </a:p>
          <a:p>
            <a:pPr marL="228600" indent="406400" algn="just">
              <a:lnSpc>
                <a:spcPct val="150000"/>
              </a:lnSpc>
              <a:buFont typeface="Arial" panose="020B0604020202020204" pitchFamily="34" charset="0"/>
              <a:buChar char="•"/>
            </a:pPr>
            <a:r>
              <a:rPr lang="x-none" altLang="zh-CN" b="1" kern="100" dirty="0">
                <a:solidFill>
                  <a:srgbClr val="FFC000"/>
                </a:solidFill>
                <a:latin typeface="微软雅黑" panose="020B0503020204020204" pitchFamily="34" charset="-122"/>
                <a:ea typeface="微软雅黑" panose="020B0503020204020204" pitchFamily="34" charset="-122"/>
              </a:rPr>
              <a:t>说明：参与校本课程和课后服务由学校根据实际表现评定优、良、合格、不合格</a:t>
            </a:r>
            <a:endParaRPr lang="zh-CN" altLang="zh-CN" b="1" kern="100" dirty="0">
              <a:solidFill>
                <a:schemeClr val="bg1">
                  <a:lumMod val="95000"/>
                </a:schemeClr>
              </a:solidFill>
              <a:latin typeface="微软雅黑" panose="020B0503020204020204" pitchFamily="34" charset="-122"/>
              <a:ea typeface="微软雅黑" panose="020B0503020204020204" pitchFamily="34" charset="-122"/>
            </a:endParaRPr>
          </a:p>
        </p:txBody>
      </p:sp>
      <p:sp>
        <p:nvSpPr>
          <p:cNvPr id="2" name="页脚占位符 1"/>
          <p:cNvSpPr>
            <a:spLocks noGrp="1"/>
          </p:cNvSpPr>
          <p:nvPr>
            <p:ph type="ftr" sz="quarter" idx="11"/>
          </p:nvPr>
        </p:nvSpPr>
        <p:spPr/>
        <p:txBody>
          <a:bodyPr/>
          <a:lstStyle/>
          <a:p>
            <a:endParaRPr lang="zh-CN" altLang="en-US"/>
          </a:p>
        </p:txBody>
      </p:sp>
      <p:sp>
        <p:nvSpPr>
          <p:cNvPr id="3" name="灯片编号占位符 2"/>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sp>
        <p:nvSpPr>
          <p:cNvPr id="3" name="内容占位符 2"/>
          <p:cNvSpPr>
            <a:spLocks noGrp="1"/>
          </p:cNvSpPr>
          <p:nvPr>
            <p:ph idx="1"/>
          </p:nvPr>
        </p:nvSpPr>
        <p:spPr>
          <a:xfrm>
            <a:off x="750627" y="636176"/>
            <a:ext cx="10422339" cy="5513491"/>
          </a:xfrm>
        </p:spPr>
        <p:txBody>
          <a:bodyPr/>
          <a:lstStyle/>
          <a:p>
            <a:pPr indent="406400" algn="just">
              <a:lnSpc>
                <a:spcPct val="150000"/>
              </a:lnSpc>
              <a:spcBef>
                <a:spcPts val="0"/>
              </a:spcBef>
            </a:pPr>
            <a:r>
              <a:rPr lang="zh-CN" altLang="en-US" sz="2300" b="1" kern="100" dirty="0">
                <a:solidFill>
                  <a:srgbClr val="FFFF00"/>
                </a:solidFill>
                <a:latin typeface="微软雅黑" panose="020B0503020204020204" pitchFamily="34" charset="-122"/>
                <a:ea typeface="微软雅黑" panose="020B0503020204020204" pitchFamily="34" charset="-122"/>
              </a:rPr>
              <a:t>四、评审要求</a:t>
            </a:r>
            <a:endParaRPr lang="en-US" altLang="zh-CN" sz="2300" b="1" kern="100" dirty="0">
              <a:solidFill>
                <a:srgbClr val="FFFF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rgbClr val="FFC000"/>
                </a:solidFill>
                <a:latin typeface="微软雅黑" panose="020B0503020204020204" pitchFamily="34" charset="-122"/>
                <a:ea typeface="微软雅黑" panose="020B0503020204020204" pitchFamily="34" charset="-122"/>
              </a:rPr>
              <a:t>材料要按照规范排列、装订，编好目录、页码，需要原件的要提供原件；</a:t>
            </a:r>
            <a:endParaRPr lang="zh-CN"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rgbClr val="FFC000"/>
                </a:solidFill>
                <a:latin typeface="微软雅黑" panose="020B0503020204020204" pitchFamily="34" charset="-122"/>
                <a:ea typeface="微软雅黑" panose="020B0503020204020204" pitchFamily="34" charset="-122"/>
              </a:rPr>
              <a:t>提交的材料要真实，需要原件要提供；</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rgbClr val="FFC000"/>
                </a:solidFill>
                <a:latin typeface="微软雅黑" panose="020B0503020204020204" pitchFamily="34" charset="-122"/>
                <a:ea typeface="微软雅黑" panose="020B0503020204020204" pitchFamily="34" charset="-122"/>
              </a:rPr>
              <a:t>教师教学能力素养测试时间及要求另行通知。</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marL="0" indent="0">
              <a:buNone/>
            </a:pPr>
            <a:endParaRPr lang="zh-CN" altLang="en-US" dirty="0"/>
          </a:p>
        </p:txBody>
      </p:sp>
      <p:sp>
        <p:nvSpPr>
          <p:cNvPr id="2" name="页脚占位符 1"/>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rgbClr val="003399"/>
        </a:solidFill>
        <a:effectLst/>
      </p:bgPr>
    </p:bg>
    <p:spTree>
      <p:nvGrpSpPr>
        <p:cNvPr id="1" name=""/>
        <p:cNvGrpSpPr/>
        <p:nvPr/>
      </p:nvGrpSpPr>
      <p:grpSpPr>
        <a:xfrm>
          <a:off x="0" y="0"/>
          <a:ext cx="0" cy="0"/>
          <a:chOff x="0" y="0"/>
          <a:chExt cx="0" cy="0"/>
        </a:xfrm>
      </p:grpSpPr>
      <p:sp>
        <p:nvSpPr>
          <p:cNvPr id="3" name="内容占位符 2"/>
          <p:cNvSpPr>
            <a:spLocks noGrp="1"/>
          </p:cNvSpPr>
          <p:nvPr>
            <p:ph idx="1"/>
          </p:nvPr>
        </p:nvSpPr>
        <p:spPr>
          <a:xfrm>
            <a:off x="287594" y="353961"/>
            <a:ext cx="10307618" cy="5810278"/>
          </a:xfrm>
        </p:spPr>
        <p:txBody>
          <a:bodyPr>
            <a:normAutofit fontScale="92500"/>
          </a:bodyPr>
          <a:lstStyle/>
          <a:p>
            <a:pPr indent="406400" algn="just">
              <a:lnSpc>
                <a:spcPct val="150000"/>
              </a:lnSpc>
              <a:spcBef>
                <a:spcPts val="0"/>
              </a:spcBef>
            </a:pPr>
            <a:r>
              <a:rPr lang="zh-CN" altLang="en-US" sz="2300" b="1" kern="100" dirty="0">
                <a:solidFill>
                  <a:srgbClr val="FFFF00"/>
                </a:solidFill>
                <a:latin typeface="微软雅黑" panose="020B0503020204020204" pitchFamily="34" charset="-122"/>
                <a:ea typeface="微软雅黑" panose="020B0503020204020204" pitchFamily="34" charset="-122"/>
              </a:rPr>
              <a:t>有“原件”要求的材料提醒</a:t>
            </a:r>
            <a:endParaRPr lang="en-US" altLang="zh-CN" sz="2300" b="1" kern="100" dirty="0">
              <a:solidFill>
                <a:srgbClr val="FFFF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zh-CN" sz="1800" b="1" kern="100" dirty="0">
                <a:solidFill>
                  <a:srgbClr val="FFC000"/>
                </a:solidFill>
                <a:latin typeface="微软雅黑" panose="020B0503020204020204" pitchFamily="34" charset="-122"/>
                <a:ea typeface="微软雅黑" panose="020B0503020204020204" pitchFamily="34" charset="-122"/>
              </a:rPr>
              <a:t>正式出版的代表性论文、论著原件或获奖证书原件（限</a:t>
            </a:r>
            <a:r>
              <a:rPr lang="en-US" altLang="zh-CN" sz="1800" b="1" kern="100" dirty="0">
                <a:solidFill>
                  <a:srgbClr val="FFC000"/>
                </a:solidFill>
                <a:latin typeface="微软雅黑" panose="020B0503020204020204" pitchFamily="34" charset="-122"/>
                <a:ea typeface="微软雅黑" panose="020B0503020204020204" pitchFamily="34" charset="-122"/>
              </a:rPr>
              <a:t>5</a:t>
            </a:r>
            <a:r>
              <a:rPr lang="zh-CN" altLang="zh-CN" sz="1800" b="1" kern="100" dirty="0">
                <a:solidFill>
                  <a:srgbClr val="FFC000"/>
                </a:solidFill>
                <a:latin typeface="微软雅黑" panose="020B0503020204020204" pitchFamily="34" charset="-122"/>
                <a:ea typeface="微软雅黑" panose="020B0503020204020204" pitchFamily="34" charset="-122"/>
              </a:rPr>
              <a:t>份）；</a:t>
            </a:r>
            <a:endParaRPr lang="zh-CN"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zh-CN" sz="1800" b="1" kern="100" dirty="0">
                <a:solidFill>
                  <a:srgbClr val="FFC000"/>
                </a:solidFill>
                <a:latin typeface="微软雅黑" panose="020B0503020204020204" pitchFamily="34" charset="-122"/>
                <a:ea typeface="微软雅黑" panose="020B0503020204020204" pitchFamily="34" charset="-122"/>
              </a:rPr>
              <a:t>主持或参与市级以上课题、获得教学成果奖证明原件（限</a:t>
            </a:r>
            <a:r>
              <a:rPr lang="en-US" altLang="zh-CN" sz="1800" b="1" kern="100" dirty="0">
                <a:solidFill>
                  <a:srgbClr val="FFC000"/>
                </a:solidFill>
                <a:latin typeface="微软雅黑" panose="020B0503020204020204" pitchFamily="34" charset="-122"/>
                <a:ea typeface="微软雅黑" panose="020B0503020204020204" pitchFamily="34" charset="-122"/>
              </a:rPr>
              <a:t>3</a:t>
            </a:r>
            <a:r>
              <a:rPr lang="zh-CN" altLang="zh-CN" sz="1800" b="1" kern="100" dirty="0">
                <a:solidFill>
                  <a:srgbClr val="FFC000"/>
                </a:solidFill>
                <a:latin typeface="微软雅黑" panose="020B0503020204020204" pitchFamily="34" charset="-122"/>
                <a:ea typeface="微软雅黑" panose="020B0503020204020204" pitchFamily="34" charset="-122"/>
              </a:rPr>
              <a:t>份）；</a:t>
            </a:r>
            <a:endParaRPr lang="zh-CN"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zh-CN" sz="1800" b="1" kern="100" dirty="0">
                <a:solidFill>
                  <a:srgbClr val="FFC000"/>
                </a:solidFill>
                <a:latin typeface="微软雅黑" panose="020B0503020204020204" pitchFamily="34" charset="-122"/>
                <a:ea typeface="微软雅黑" panose="020B0503020204020204" pitchFamily="34" charset="-122"/>
              </a:rPr>
              <a:t>执教的公开课证书原件（另附教案或课件，限</a:t>
            </a:r>
            <a:r>
              <a:rPr lang="en-US" altLang="zh-CN" sz="1800" b="1" kern="100" dirty="0">
                <a:solidFill>
                  <a:srgbClr val="FFC000"/>
                </a:solidFill>
                <a:latin typeface="微软雅黑" panose="020B0503020204020204" pitchFamily="34" charset="-122"/>
                <a:ea typeface="微软雅黑" panose="020B0503020204020204" pitchFamily="34" charset="-122"/>
              </a:rPr>
              <a:t>3</a:t>
            </a:r>
            <a:r>
              <a:rPr lang="zh-CN" altLang="zh-CN" sz="1800" b="1" kern="100" dirty="0">
                <a:solidFill>
                  <a:srgbClr val="FFC000"/>
                </a:solidFill>
                <a:latin typeface="微软雅黑" panose="020B0503020204020204" pitchFamily="34" charset="-122"/>
                <a:ea typeface="微软雅黑" panose="020B0503020204020204" pitchFamily="34" charset="-122"/>
              </a:rPr>
              <a:t>份）；</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chemeClr val="bg1"/>
                </a:solidFill>
                <a:latin typeface="微软雅黑" panose="020B0503020204020204" pitchFamily="34" charset="-122"/>
                <a:ea typeface="微软雅黑" panose="020B0503020204020204" pitchFamily="34" charset="-122"/>
              </a:rPr>
              <a:t>如果因职称评审原因无法提供原件，需要学校审核说明原因并注明“此件与原件完全相同”，经办人要签字，单位盖章。</a:t>
            </a:r>
            <a:endParaRPr lang="en-US" altLang="zh-CN" sz="1800" b="1" kern="100" dirty="0">
              <a:solidFill>
                <a:schemeClr val="bg1"/>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chemeClr val="bg1"/>
                </a:solidFill>
                <a:latin typeface="微软雅黑" panose="020B0503020204020204" pitchFamily="34" charset="-122"/>
                <a:ea typeface="微软雅黑" panose="020B0503020204020204" pitchFamily="34" charset="-122"/>
              </a:rPr>
              <a:t>各校、各地把好第一关</a:t>
            </a:r>
            <a:endParaRPr lang="en-US" altLang="zh-CN" sz="1800" b="1" kern="100" dirty="0">
              <a:solidFill>
                <a:schemeClr val="bg1"/>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2300" b="1" kern="100" dirty="0">
                <a:solidFill>
                  <a:srgbClr val="FFFF00"/>
                </a:solidFill>
                <a:latin typeface="微软雅黑" panose="020B0503020204020204" pitchFamily="34" charset="-122"/>
                <a:ea typeface="微软雅黑" panose="020B0503020204020204" pitchFamily="34" charset="-122"/>
              </a:rPr>
              <a:t>关于材料时间的要求再次提醒：</a:t>
            </a:r>
            <a:endParaRPr lang="en-US" altLang="zh-CN" sz="2300" b="1" kern="100" dirty="0">
              <a:solidFill>
                <a:srgbClr val="FFFF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chemeClr val="bg1"/>
                </a:solidFill>
                <a:latin typeface="微软雅黑" panose="020B0503020204020204" pitchFamily="34" charset="-122"/>
                <a:ea typeface="微软雅黑" panose="020B0503020204020204" pitchFamily="34" charset="-122"/>
              </a:rPr>
              <a:t>申报者年龄：</a:t>
            </a:r>
            <a:r>
              <a:rPr lang="en-US" altLang="zh-CN" sz="1800" b="1" kern="100" dirty="0">
                <a:solidFill>
                  <a:srgbClr val="FFC000"/>
                </a:solidFill>
                <a:latin typeface="微软雅黑" panose="020B0503020204020204" pitchFamily="34" charset="-122"/>
                <a:ea typeface="微软雅黑" panose="020B0503020204020204" pitchFamily="34" charset="-122"/>
              </a:rPr>
              <a:t> 1975</a:t>
            </a:r>
            <a:r>
              <a:rPr lang="zh-CN" altLang="zh-CN" sz="1800" b="1" kern="100" dirty="0">
                <a:solidFill>
                  <a:srgbClr val="FFC000"/>
                </a:solidFill>
                <a:latin typeface="微软雅黑" panose="020B0503020204020204" pitchFamily="34" charset="-122"/>
                <a:ea typeface="微软雅黑" panose="020B0503020204020204" pitchFamily="34" charset="-122"/>
              </a:rPr>
              <a:t>年</a:t>
            </a:r>
            <a:r>
              <a:rPr lang="en-US" altLang="zh-CN" sz="1800" b="1" kern="100" dirty="0">
                <a:solidFill>
                  <a:srgbClr val="FFC000"/>
                </a:solidFill>
                <a:latin typeface="微软雅黑" panose="020B0503020204020204" pitchFamily="34" charset="-122"/>
                <a:ea typeface="微软雅黑" panose="020B0503020204020204" pitchFamily="34" charset="-122"/>
              </a:rPr>
              <a:t>1</a:t>
            </a:r>
            <a:r>
              <a:rPr lang="zh-CN" altLang="zh-CN" sz="1800" b="1" kern="100" dirty="0">
                <a:solidFill>
                  <a:srgbClr val="FFC000"/>
                </a:solidFill>
                <a:latin typeface="微软雅黑" panose="020B0503020204020204" pitchFamily="34" charset="-122"/>
                <a:ea typeface="微软雅黑" panose="020B0503020204020204" pitchFamily="34" charset="-122"/>
              </a:rPr>
              <a:t>月</a:t>
            </a:r>
            <a:r>
              <a:rPr lang="en-US" altLang="zh-CN" sz="1800" b="1" kern="100" dirty="0">
                <a:solidFill>
                  <a:srgbClr val="FFC000"/>
                </a:solidFill>
                <a:latin typeface="微软雅黑" panose="020B0503020204020204" pitchFamily="34" charset="-122"/>
                <a:ea typeface="微软雅黑" panose="020B0503020204020204" pitchFamily="34" charset="-122"/>
              </a:rPr>
              <a:t>1</a:t>
            </a:r>
            <a:r>
              <a:rPr lang="zh-CN" altLang="zh-CN" sz="1800" b="1" kern="100" dirty="0">
                <a:solidFill>
                  <a:srgbClr val="FFC000"/>
                </a:solidFill>
                <a:latin typeface="微软雅黑" panose="020B0503020204020204" pitchFamily="34" charset="-122"/>
                <a:ea typeface="微软雅黑" panose="020B0503020204020204" pitchFamily="34" charset="-122"/>
              </a:rPr>
              <a:t>日以后出生</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chemeClr val="bg1"/>
                </a:solidFill>
                <a:latin typeface="微软雅黑" panose="020B0503020204020204" pitchFamily="34" charset="-122"/>
                <a:ea typeface="微软雅黑" panose="020B0503020204020204" pitchFamily="34" charset="-122"/>
              </a:rPr>
              <a:t>获奖论文、公开课：</a:t>
            </a:r>
            <a:r>
              <a:rPr lang="en-US" altLang="zh-CN" sz="1800" b="1" kern="100" dirty="0">
                <a:solidFill>
                  <a:schemeClr val="bg1"/>
                </a:solidFill>
                <a:latin typeface="微软雅黑" panose="020B0503020204020204" pitchFamily="34" charset="-122"/>
                <a:ea typeface="微软雅黑" panose="020B0503020204020204" pitchFamily="34" charset="-122"/>
              </a:rPr>
              <a:t> </a:t>
            </a:r>
            <a:r>
              <a:rPr lang="en-US" altLang="zh-CN" sz="1800" b="1" kern="100" dirty="0">
                <a:solidFill>
                  <a:srgbClr val="FFC000"/>
                </a:solidFill>
                <a:latin typeface="微软雅黑" panose="020B0503020204020204" pitchFamily="34" charset="-122"/>
                <a:ea typeface="微软雅黑" panose="020B0503020204020204" pitchFamily="34" charset="-122"/>
              </a:rPr>
              <a:t>2020</a:t>
            </a:r>
            <a:r>
              <a:rPr lang="zh-CN" altLang="zh-CN" sz="1800" b="1" kern="100" dirty="0">
                <a:solidFill>
                  <a:srgbClr val="FFC000"/>
                </a:solidFill>
                <a:latin typeface="微软雅黑" panose="020B0503020204020204" pitchFamily="34" charset="-122"/>
                <a:ea typeface="微软雅黑" panose="020B0503020204020204" pitchFamily="34" charset="-122"/>
              </a:rPr>
              <a:t>年</a:t>
            </a:r>
            <a:r>
              <a:rPr lang="en-US" altLang="zh-CN" sz="1800" b="1" kern="100" dirty="0">
                <a:solidFill>
                  <a:srgbClr val="FFC000"/>
                </a:solidFill>
                <a:latin typeface="微软雅黑" panose="020B0503020204020204" pitchFamily="34" charset="-122"/>
                <a:ea typeface="微软雅黑" panose="020B0503020204020204" pitchFamily="34" charset="-122"/>
              </a:rPr>
              <a:t>1</a:t>
            </a:r>
            <a:r>
              <a:rPr lang="zh-CN" altLang="zh-CN" sz="1800" b="1" kern="100" dirty="0">
                <a:solidFill>
                  <a:srgbClr val="FFC000"/>
                </a:solidFill>
                <a:latin typeface="微软雅黑" panose="020B0503020204020204" pitchFamily="34" charset="-122"/>
                <a:ea typeface="微软雅黑" panose="020B0503020204020204" pitchFamily="34" charset="-122"/>
              </a:rPr>
              <a:t>月至</a:t>
            </a:r>
            <a:r>
              <a:rPr lang="en-US" altLang="zh-CN" sz="1800" b="1" kern="100" dirty="0">
                <a:solidFill>
                  <a:srgbClr val="FFC000"/>
                </a:solidFill>
                <a:latin typeface="微软雅黑" panose="020B0503020204020204" pitchFamily="34" charset="-122"/>
                <a:ea typeface="微软雅黑" panose="020B0503020204020204" pitchFamily="34" charset="-122"/>
              </a:rPr>
              <a:t>2023</a:t>
            </a:r>
            <a:r>
              <a:rPr lang="zh-CN" altLang="zh-CN" sz="1800" b="1" kern="100" dirty="0">
                <a:solidFill>
                  <a:srgbClr val="FFC000"/>
                </a:solidFill>
                <a:latin typeface="微软雅黑" panose="020B0503020204020204" pitchFamily="34" charset="-122"/>
                <a:ea typeface="微软雅黑" panose="020B0503020204020204" pitchFamily="34" charset="-122"/>
              </a:rPr>
              <a:t>年</a:t>
            </a:r>
            <a:r>
              <a:rPr lang="en-US" altLang="zh-CN" sz="1800" b="1" kern="100" dirty="0">
                <a:solidFill>
                  <a:srgbClr val="FFC000"/>
                </a:solidFill>
                <a:latin typeface="微软雅黑" panose="020B0503020204020204" pitchFamily="34" charset="-122"/>
                <a:ea typeface="微软雅黑" panose="020B0503020204020204" pitchFamily="34" charset="-122"/>
              </a:rPr>
              <a:t>6</a:t>
            </a:r>
            <a:r>
              <a:rPr lang="zh-CN" altLang="zh-CN" sz="1800" b="1" kern="100" dirty="0">
                <a:solidFill>
                  <a:srgbClr val="FFC000"/>
                </a:solidFill>
                <a:latin typeface="微软雅黑" panose="020B0503020204020204" pitchFamily="34" charset="-122"/>
                <a:ea typeface="微软雅黑" panose="020B0503020204020204" pitchFamily="34" charset="-122"/>
              </a:rPr>
              <a:t>月期间获得</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chemeClr val="bg1"/>
                </a:solidFill>
                <a:latin typeface="微软雅黑" panose="020B0503020204020204" pitchFamily="34" charset="-122"/>
                <a:ea typeface="微软雅黑" panose="020B0503020204020204" pitchFamily="34" charset="-122"/>
              </a:rPr>
              <a:t>荣誉、评优课（基本功、教学技能大赛）、课题：</a:t>
            </a:r>
            <a:r>
              <a:rPr lang="zh-CN" altLang="en-US" sz="1800" b="1" kern="100" dirty="0">
                <a:solidFill>
                  <a:srgbClr val="FFC000"/>
                </a:solidFill>
                <a:latin typeface="微软雅黑" panose="020B0503020204020204" pitchFamily="34" charset="-122"/>
                <a:ea typeface="微软雅黑" panose="020B0503020204020204" pitchFamily="34" charset="-122"/>
              </a:rPr>
              <a:t>任教以来</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zh-CN" sz="1800" b="1" kern="100" dirty="0">
                <a:solidFill>
                  <a:schemeClr val="bg1"/>
                </a:solidFill>
                <a:latin typeface="微软雅黑" panose="020B0503020204020204" pitchFamily="34" charset="-122"/>
                <a:ea typeface="微软雅黑" panose="020B0503020204020204" pitchFamily="34" charset="-122"/>
              </a:rPr>
              <a:t>第九批无锡市中小学教学新秀和</a:t>
            </a:r>
            <a:r>
              <a:rPr lang="en-US" altLang="zh-CN" sz="1800" b="1" kern="100" dirty="0">
                <a:solidFill>
                  <a:schemeClr val="bg1"/>
                </a:solidFill>
                <a:latin typeface="微软雅黑" panose="020B0503020204020204" pitchFamily="34" charset="-122"/>
                <a:ea typeface="微软雅黑" panose="020B0503020204020204" pitchFamily="34" charset="-122"/>
              </a:rPr>
              <a:t>2021</a:t>
            </a:r>
            <a:r>
              <a:rPr lang="zh-CN" altLang="zh-CN" sz="1800" b="1" kern="100" dirty="0">
                <a:solidFill>
                  <a:schemeClr val="bg1"/>
                </a:solidFill>
                <a:latin typeface="微软雅黑" panose="020B0503020204020204" pitchFamily="34" charset="-122"/>
                <a:ea typeface="微软雅黑" panose="020B0503020204020204" pitchFamily="34" charset="-122"/>
              </a:rPr>
              <a:t>年以后获得县区级教学能手称号</a:t>
            </a:r>
            <a:r>
              <a:rPr lang="zh-CN" altLang="en-US" sz="1800" b="1" kern="100" dirty="0">
                <a:solidFill>
                  <a:srgbClr val="FFC000"/>
                </a:solidFill>
                <a:latin typeface="微软雅黑" panose="020B0503020204020204" pitchFamily="34" charset="-122"/>
                <a:ea typeface="微软雅黑" panose="020B0503020204020204" pitchFamily="34" charset="-122"/>
              </a:rPr>
              <a:t>者：</a:t>
            </a:r>
            <a:r>
              <a:rPr lang="zh-CN" altLang="zh-CN" sz="1800" b="1" kern="100" dirty="0">
                <a:solidFill>
                  <a:srgbClr val="FFC000"/>
                </a:solidFill>
                <a:effectLst/>
                <a:latin typeface="微软雅黑" panose="020B0503020204020204" pitchFamily="34" charset="-122"/>
                <a:ea typeface="微软雅黑" panose="020B0503020204020204" pitchFamily="34" charset="-122"/>
              </a:rPr>
              <a:t>提交的</a:t>
            </a:r>
            <a:r>
              <a:rPr lang="zh-CN" altLang="zh-CN" sz="1800" b="1" kern="100" dirty="0">
                <a:solidFill>
                  <a:schemeClr val="bg1"/>
                </a:solidFill>
                <a:effectLst/>
                <a:latin typeface="微软雅黑" panose="020B0503020204020204" pitchFamily="34" charset="-122"/>
                <a:ea typeface="微软雅黑" panose="020B0503020204020204" pitchFamily="34" charset="-122"/>
              </a:rPr>
              <a:t>有效论文</a:t>
            </a:r>
            <a:r>
              <a:rPr lang="zh-CN" altLang="zh-CN" sz="1800" b="1" kern="100" dirty="0">
                <a:solidFill>
                  <a:srgbClr val="FFC000"/>
                </a:solidFill>
                <a:effectLst/>
                <a:latin typeface="微软雅黑" panose="020B0503020204020204" pitchFamily="34" charset="-122"/>
                <a:ea typeface="微软雅黑" panose="020B0503020204020204" pitchFamily="34" charset="-122"/>
              </a:rPr>
              <a:t>至少有一篇为获评后新发表或获奖的</a:t>
            </a:r>
            <a:r>
              <a:rPr lang="zh-CN" altLang="en-US" sz="1800" b="1" kern="100" dirty="0">
                <a:solidFill>
                  <a:srgbClr val="FFC000"/>
                </a:solidFill>
                <a:effectLst/>
                <a:latin typeface="微软雅黑" panose="020B0503020204020204" pitchFamily="34" charset="-122"/>
                <a:ea typeface="微软雅黑" panose="020B0503020204020204" pitchFamily="34" charset="-122"/>
              </a:rPr>
              <a:t>（按照证书日期计算，至</a:t>
            </a:r>
            <a:r>
              <a:rPr lang="en-US" altLang="zh-CN" sz="1800" b="1" kern="100" dirty="0">
                <a:solidFill>
                  <a:srgbClr val="FFC000"/>
                </a:solidFill>
                <a:effectLst/>
                <a:latin typeface="微软雅黑" panose="020B0503020204020204" pitchFamily="34" charset="-122"/>
                <a:ea typeface="微软雅黑" panose="020B0503020204020204" pitchFamily="34" charset="-122"/>
              </a:rPr>
              <a:t>2023</a:t>
            </a:r>
            <a:r>
              <a:rPr lang="zh-CN" altLang="en-US" sz="1800" b="1" kern="100" dirty="0">
                <a:solidFill>
                  <a:srgbClr val="FFC000"/>
                </a:solidFill>
                <a:effectLst/>
                <a:latin typeface="微软雅黑" panose="020B0503020204020204" pitchFamily="34" charset="-122"/>
                <a:ea typeface="微软雅黑" panose="020B0503020204020204" pitchFamily="34" charset="-122"/>
              </a:rPr>
              <a:t>年</a:t>
            </a:r>
            <a:r>
              <a:rPr lang="en-US" altLang="zh-CN" sz="1800" b="1" kern="100" dirty="0">
                <a:solidFill>
                  <a:srgbClr val="FFC000"/>
                </a:solidFill>
                <a:effectLst/>
                <a:latin typeface="微软雅黑" panose="020B0503020204020204" pitchFamily="34" charset="-122"/>
                <a:ea typeface="微软雅黑" panose="020B0503020204020204" pitchFamily="34" charset="-122"/>
              </a:rPr>
              <a:t>6</a:t>
            </a:r>
            <a:r>
              <a:rPr lang="zh-CN" altLang="en-US" sz="1800" b="1" kern="100" dirty="0">
                <a:solidFill>
                  <a:srgbClr val="FFC000"/>
                </a:solidFill>
                <a:effectLst/>
                <a:latin typeface="微软雅黑" panose="020B0503020204020204" pitchFamily="34" charset="-122"/>
                <a:ea typeface="微软雅黑" panose="020B0503020204020204" pitchFamily="34" charset="-122"/>
              </a:rPr>
              <a:t>月</a:t>
            </a:r>
            <a:r>
              <a:rPr lang="en-US" altLang="zh-CN" sz="1800" b="1" kern="100" dirty="0">
                <a:solidFill>
                  <a:srgbClr val="FFC000"/>
                </a:solidFill>
                <a:effectLst/>
                <a:latin typeface="微软雅黑" panose="020B0503020204020204" pitchFamily="34" charset="-122"/>
                <a:ea typeface="微软雅黑" panose="020B0503020204020204" pitchFamily="34" charset="-122"/>
              </a:rPr>
              <a:t>30</a:t>
            </a:r>
            <a:r>
              <a:rPr lang="zh-CN" altLang="en-US" sz="1800" b="1" kern="100" dirty="0">
                <a:solidFill>
                  <a:srgbClr val="FFC000"/>
                </a:solidFill>
                <a:effectLst/>
                <a:latin typeface="微软雅黑" panose="020B0503020204020204" pitchFamily="34" charset="-122"/>
                <a:ea typeface="微软雅黑" panose="020B0503020204020204" pitchFamily="34" charset="-122"/>
              </a:rPr>
              <a:t>日）</a:t>
            </a: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r>
              <a:rPr lang="zh-CN" altLang="en-US" sz="1800" b="1" kern="100" dirty="0">
                <a:solidFill>
                  <a:schemeClr val="bg1"/>
                </a:solidFill>
                <a:latin typeface="微软雅黑" panose="020B0503020204020204" pitchFamily="34" charset="-122"/>
                <a:ea typeface="微软雅黑" panose="020B0503020204020204" pitchFamily="34" charset="-122"/>
              </a:rPr>
              <a:t>教科研训人员：</a:t>
            </a:r>
            <a:r>
              <a:rPr lang="zh-CN" altLang="en-US" sz="1800" b="1" kern="100" dirty="0">
                <a:solidFill>
                  <a:srgbClr val="FFC000"/>
                </a:solidFill>
                <a:latin typeface="微软雅黑" panose="020B0503020204020204" pitchFamily="34" charset="-122"/>
                <a:ea typeface="微软雅黑" panose="020B0503020204020204" pitchFamily="34" charset="-122"/>
              </a:rPr>
              <a:t>按照教育行政部门或者教研部门明确的进岗时间</a:t>
            </a:r>
            <a:r>
              <a:rPr lang="zh-CN" altLang="en-US" sz="1800" b="1" kern="100" dirty="0" smtClean="0">
                <a:solidFill>
                  <a:srgbClr val="FFC000"/>
                </a:solidFill>
                <a:latin typeface="微软雅黑" panose="020B0503020204020204" pitchFamily="34" charset="-122"/>
                <a:ea typeface="微软雅黑" panose="020B0503020204020204" pitchFamily="34" charset="-122"/>
              </a:rPr>
              <a:t>计算</a:t>
            </a:r>
            <a:endParaRPr lang="en-US" altLang="zh-CN" sz="1800" b="1" kern="100" dirty="0" smtClean="0">
              <a:solidFill>
                <a:srgbClr val="FFC000"/>
              </a:solidFill>
              <a:latin typeface="微软雅黑" panose="020B0503020204020204" pitchFamily="34" charset="-122"/>
              <a:ea typeface="微软雅黑" panose="020B0503020204020204" pitchFamily="34" charset="-122"/>
            </a:endParaRPr>
          </a:p>
          <a:p>
            <a:pPr indent="0" algn="just">
              <a:lnSpc>
                <a:spcPct val="150000"/>
              </a:lnSpc>
              <a:spcBef>
                <a:spcPts val="0"/>
              </a:spcBef>
              <a:buNone/>
            </a:pPr>
            <a:endParaRPr lang="en-US" altLang="zh-CN" sz="1800" b="1" kern="100" dirty="0">
              <a:solidFill>
                <a:schemeClr val="bg1"/>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endParaRPr lang="en-US" altLang="zh-CN" sz="1800" b="1" kern="100" dirty="0" smtClean="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endParaRPr lang="en-US" altLang="zh-CN" sz="1800" b="1" kern="100" dirty="0">
              <a:solidFill>
                <a:srgbClr val="FFC000"/>
              </a:solidFill>
              <a:latin typeface="微软雅黑" panose="020B0503020204020204" pitchFamily="34" charset="-122"/>
              <a:ea typeface="微软雅黑" panose="020B0503020204020204" pitchFamily="34" charset="-122"/>
            </a:endParaRPr>
          </a:p>
          <a:p>
            <a:pPr indent="406400" algn="just">
              <a:lnSpc>
                <a:spcPct val="150000"/>
              </a:lnSpc>
              <a:spcBef>
                <a:spcPts val="0"/>
              </a:spcBef>
            </a:pPr>
            <a:endParaRPr lang="zh-CN" altLang="zh-CN" sz="1800" b="1" kern="100" dirty="0">
              <a:solidFill>
                <a:schemeClr val="bg1"/>
              </a:solidFill>
              <a:latin typeface="微软雅黑" panose="020B0503020204020204" pitchFamily="34" charset="-122"/>
              <a:ea typeface="微软雅黑" panose="020B0503020204020204" pitchFamily="34" charset="-122"/>
            </a:endParaRPr>
          </a:p>
          <a:p>
            <a:endParaRPr lang="zh-CN" altLang="en-US" dirty="0"/>
          </a:p>
        </p:txBody>
      </p:sp>
      <p:sp>
        <p:nvSpPr>
          <p:cNvPr id="2" name="页脚占位符 1"/>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710513E9-3AF8-46C6-89EF-706BF1C1CFB6}" type="slidenum">
              <a:rPr lang="zh-CN" altLang="en-US" smtClean="0"/>
            </a:fld>
            <a:endParaRPr lang="zh-CN" altLang="en-US"/>
          </a:p>
        </p:txBody>
      </p:sp>
    </p:spTree>
  </p:cSld>
  <p:clrMapOvr>
    <a:masterClrMapping/>
  </p:clrMapOvr>
</p:sld>
</file>

<file path=ppt/tags/tag1.xml><?xml version="1.0" encoding="utf-8"?>
<p:tagLst xmlns:p="http://schemas.openxmlformats.org/presentationml/2006/main">
  <p:tag name="KSO_WPP_MARK_KEY" val="f8f6ceee-1e31-44d9-9125-ca27703b47c5"/>
  <p:tag name="COMMONDATA" val="eyJoZGlkIjoiNmY1Njg5YjQ3MjFhMTdjNjA3MDcxMTZmZGEzYmI4OWUifQ=="/>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等线"/>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等线"/>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3257</Words>
  <Application>WPS 演示</Application>
  <PresentationFormat>宽屏</PresentationFormat>
  <Paragraphs>587</Paragraphs>
  <Slides>10</Slides>
  <Notes>0</Notes>
  <HiddenSlides>0</HiddenSlides>
  <MMClips>0</MMClips>
  <ScaleCrop>false</ScaleCrop>
  <HeadingPairs>
    <vt:vector size="6" baseType="variant">
      <vt:variant>
        <vt:lpstr>已用的字体</vt:lpstr>
      </vt:variant>
      <vt:variant>
        <vt:i4>10</vt:i4>
      </vt:variant>
      <vt:variant>
        <vt:lpstr>主题</vt:lpstr>
      </vt:variant>
      <vt:variant>
        <vt:i4>1</vt:i4>
      </vt:variant>
      <vt:variant>
        <vt:lpstr>幻灯片标题</vt:lpstr>
      </vt:variant>
      <vt:variant>
        <vt:i4>10</vt:i4>
      </vt:variant>
    </vt:vector>
  </HeadingPairs>
  <TitlesOfParts>
    <vt:vector size="21" baseType="lpstr">
      <vt:lpstr>Arial</vt:lpstr>
      <vt:lpstr>宋体</vt:lpstr>
      <vt:lpstr>Wingdings</vt:lpstr>
      <vt:lpstr>微软雅黑</vt:lpstr>
      <vt:lpstr>Times New Roman</vt:lpstr>
      <vt:lpstr>仿宋</vt:lpstr>
      <vt:lpstr>仿宋_GB2312</vt:lpstr>
      <vt:lpstr>等线</vt:lpstr>
      <vt:lpstr>Arial Unicode MS</vt:lpstr>
      <vt:lpstr>等线 Light</vt:lpstr>
      <vt:lpstr>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张 春华</dc:creator>
  <cp:lastModifiedBy>because</cp:lastModifiedBy>
  <cp:revision>24</cp:revision>
  <dcterms:created xsi:type="dcterms:W3CDTF">2023-06-27T06:23:00Z</dcterms:created>
  <dcterms:modified xsi:type="dcterms:W3CDTF">2023-07-06T06:21:59Z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168212F22E1A40788781B1D3FE0BA826_12</vt:lpwstr>
  </property>
  <property fmtid="{D5CDD505-2E9C-101B-9397-08002B2CF9AE}" pid="3" name="KSOProductBuildVer">
    <vt:lpwstr>2052-11.1.0.14309</vt:lpwstr>
  </property>
</Properties>
</file>

<file path=docProps/thumbnail.jpeg>
</file>